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76"/>
  </p:notesMasterIdLst>
  <p:handoutMasterIdLst>
    <p:handoutMasterId r:id="rId77"/>
  </p:handoutMasterIdLst>
  <p:sldIdLst>
    <p:sldId id="679" r:id="rId2"/>
    <p:sldId id="680" r:id="rId3"/>
    <p:sldId id="800" r:id="rId4"/>
    <p:sldId id="682" r:id="rId5"/>
    <p:sldId id="683" r:id="rId6"/>
    <p:sldId id="684" r:id="rId7"/>
    <p:sldId id="685" r:id="rId8"/>
    <p:sldId id="806" r:id="rId9"/>
    <p:sldId id="688" r:id="rId10"/>
    <p:sldId id="689" r:id="rId11"/>
    <p:sldId id="690" r:id="rId12"/>
    <p:sldId id="801" r:id="rId13"/>
    <p:sldId id="807" r:id="rId14"/>
    <p:sldId id="692" r:id="rId15"/>
    <p:sldId id="808" r:id="rId16"/>
    <p:sldId id="811" r:id="rId17"/>
    <p:sldId id="841" r:id="rId18"/>
    <p:sldId id="712" r:id="rId19"/>
    <p:sldId id="697" r:id="rId20"/>
    <p:sldId id="700" r:id="rId21"/>
    <p:sldId id="812" r:id="rId22"/>
    <p:sldId id="813" r:id="rId23"/>
    <p:sldId id="845" r:id="rId24"/>
    <p:sldId id="707" r:id="rId25"/>
    <p:sldId id="802" r:id="rId26"/>
    <p:sldId id="715" r:id="rId27"/>
    <p:sldId id="798" r:id="rId28"/>
    <p:sldId id="839" r:id="rId29"/>
    <p:sldId id="797" r:id="rId30"/>
    <p:sldId id="847" r:id="rId31"/>
    <p:sldId id="803" r:id="rId32"/>
    <p:sldId id="814" r:id="rId33"/>
    <p:sldId id="793" r:id="rId34"/>
    <p:sldId id="794" r:id="rId35"/>
    <p:sldId id="795" r:id="rId36"/>
    <p:sldId id="796" r:id="rId37"/>
    <p:sldId id="804" r:id="rId38"/>
    <p:sldId id="751" r:id="rId39"/>
    <p:sldId id="753" r:id="rId40"/>
    <p:sldId id="754" r:id="rId41"/>
    <p:sldId id="815" r:id="rId42"/>
    <p:sldId id="755" r:id="rId43"/>
    <p:sldId id="817" r:id="rId44"/>
    <p:sldId id="818" r:id="rId45"/>
    <p:sldId id="758" r:id="rId46"/>
    <p:sldId id="820" r:id="rId47"/>
    <p:sldId id="821" r:id="rId48"/>
    <p:sldId id="822" r:id="rId49"/>
    <p:sldId id="823" r:id="rId50"/>
    <p:sldId id="824" r:id="rId51"/>
    <p:sldId id="825" r:id="rId52"/>
    <p:sldId id="826" r:id="rId53"/>
    <p:sldId id="767" r:id="rId54"/>
    <p:sldId id="768" r:id="rId55"/>
    <p:sldId id="769" r:id="rId56"/>
    <p:sldId id="770" r:id="rId57"/>
    <p:sldId id="771" r:id="rId58"/>
    <p:sldId id="805" r:id="rId59"/>
    <p:sldId id="775" r:id="rId60"/>
    <p:sldId id="776" r:id="rId61"/>
    <p:sldId id="827" r:id="rId62"/>
    <p:sldId id="842" r:id="rId63"/>
    <p:sldId id="828" r:id="rId64"/>
    <p:sldId id="829" r:id="rId65"/>
    <p:sldId id="830" r:id="rId66"/>
    <p:sldId id="831" r:id="rId67"/>
    <p:sldId id="832" r:id="rId68"/>
    <p:sldId id="833" r:id="rId69"/>
    <p:sldId id="834" r:id="rId70"/>
    <p:sldId id="835" r:id="rId71"/>
    <p:sldId id="836" r:id="rId72"/>
    <p:sldId id="837" r:id="rId73"/>
    <p:sldId id="789" r:id="rId74"/>
    <p:sldId id="790" r:id="rId75"/>
  </p:sldIdLst>
  <p:sldSz cx="9144000" cy="6858000" type="screen4x3"/>
  <p:notesSz cx="6858000" cy="9296400"/>
  <p:defaultTextStyle>
    <a:defPPr>
      <a:defRPr lang="en-US"/>
    </a:defPPr>
    <a:lvl1pPr algn="l" rtl="0" fontAlgn="base">
      <a:spcBef>
        <a:spcPct val="0"/>
      </a:spcBef>
      <a:spcAft>
        <a:spcPct val="0"/>
      </a:spcAft>
      <a:defRPr sz="3600" b="1" kern="1200">
        <a:solidFill>
          <a:srgbClr val="FFFFFF"/>
        </a:solidFill>
        <a:latin typeface="Times New Roman" pitchFamily="18" charset="0"/>
        <a:ea typeface="+mn-ea"/>
        <a:cs typeface="Arial" pitchFamily="34" charset="0"/>
      </a:defRPr>
    </a:lvl1pPr>
    <a:lvl2pPr marL="457200" algn="l" rtl="0" fontAlgn="base">
      <a:spcBef>
        <a:spcPct val="0"/>
      </a:spcBef>
      <a:spcAft>
        <a:spcPct val="0"/>
      </a:spcAft>
      <a:defRPr sz="3600" b="1" kern="1200">
        <a:solidFill>
          <a:srgbClr val="FFFFFF"/>
        </a:solidFill>
        <a:latin typeface="Times New Roman" pitchFamily="18" charset="0"/>
        <a:ea typeface="+mn-ea"/>
        <a:cs typeface="Arial" pitchFamily="34" charset="0"/>
      </a:defRPr>
    </a:lvl2pPr>
    <a:lvl3pPr marL="914400" algn="l" rtl="0" fontAlgn="base">
      <a:spcBef>
        <a:spcPct val="0"/>
      </a:spcBef>
      <a:spcAft>
        <a:spcPct val="0"/>
      </a:spcAft>
      <a:defRPr sz="3600" b="1" kern="1200">
        <a:solidFill>
          <a:srgbClr val="FFFFFF"/>
        </a:solidFill>
        <a:latin typeface="Times New Roman" pitchFamily="18" charset="0"/>
        <a:ea typeface="+mn-ea"/>
        <a:cs typeface="Arial" pitchFamily="34" charset="0"/>
      </a:defRPr>
    </a:lvl3pPr>
    <a:lvl4pPr marL="1371600" algn="l" rtl="0" fontAlgn="base">
      <a:spcBef>
        <a:spcPct val="0"/>
      </a:spcBef>
      <a:spcAft>
        <a:spcPct val="0"/>
      </a:spcAft>
      <a:defRPr sz="3600" b="1" kern="1200">
        <a:solidFill>
          <a:srgbClr val="FFFFFF"/>
        </a:solidFill>
        <a:latin typeface="Times New Roman" pitchFamily="18" charset="0"/>
        <a:ea typeface="+mn-ea"/>
        <a:cs typeface="Arial" pitchFamily="34" charset="0"/>
      </a:defRPr>
    </a:lvl4pPr>
    <a:lvl5pPr marL="1828800" algn="l" rtl="0" fontAlgn="base">
      <a:spcBef>
        <a:spcPct val="0"/>
      </a:spcBef>
      <a:spcAft>
        <a:spcPct val="0"/>
      </a:spcAft>
      <a:defRPr sz="3600" b="1" kern="1200">
        <a:solidFill>
          <a:srgbClr val="FFFFFF"/>
        </a:solidFill>
        <a:latin typeface="Times New Roman" pitchFamily="18" charset="0"/>
        <a:ea typeface="+mn-ea"/>
        <a:cs typeface="Arial" pitchFamily="34" charset="0"/>
      </a:defRPr>
    </a:lvl5pPr>
    <a:lvl6pPr marL="2286000" algn="l" defTabSz="914400" rtl="0" eaLnBrk="1" latinLnBrk="0" hangingPunct="1">
      <a:defRPr sz="3600" b="1" kern="1200">
        <a:solidFill>
          <a:srgbClr val="FFFFFF"/>
        </a:solidFill>
        <a:latin typeface="Times New Roman" pitchFamily="18" charset="0"/>
        <a:ea typeface="+mn-ea"/>
        <a:cs typeface="Arial" pitchFamily="34" charset="0"/>
      </a:defRPr>
    </a:lvl6pPr>
    <a:lvl7pPr marL="2743200" algn="l" defTabSz="914400" rtl="0" eaLnBrk="1" latinLnBrk="0" hangingPunct="1">
      <a:defRPr sz="3600" b="1" kern="1200">
        <a:solidFill>
          <a:srgbClr val="FFFFFF"/>
        </a:solidFill>
        <a:latin typeface="Times New Roman" pitchFamily="18" charset="0"/>
        <a:ea typeface="+mn-ea"/>
        <a:cs typeface="Arial" pitchFamily="34" charset="0"/>
      </a:defRPr>
    </a:lvl7pPr>
    <a:lvl8pPr marL="3200400" algn="l" defTabSz="914400" rtl="0" eaLnBrk="1" latinLnBrk="0" hangingPunct="1">
      <a:defRPr sz="3600" b="1" kern="1200">
        <a:solidFill>
          <a:srgbClr val="FFFFFF"/>
        </a:solidFill>
        <a:latin typeface="Times New Roman" pitchFamily="18" charset="0"/>
        <a:ea typeface="+mn-ea"/>
        <a:cs typeface="Arial" pitchFamily="34" charset="0"/>
      </a:defRPr>
    </a:lvl8pPr>
    <a:lvl9pPr marL="3657600" algn="l" defTabSz="914400" rtl="0" eaLnBrk="1" latinLnBrk="0" hangingPunct="1">
      <a:defRPr sz="3600" b="1" kern="1200">
        <a:solidFill>
          <a:srgbClr val="FFFFFF"/>
        </a:solidFill>
        <a:latin typeface="Times New Roman" pitchFamily="18"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 Jones" initials="JJONES" lastIdx="97" clrIdx="0"/>
  <p:cmAuthor id="7" name="Robert C Gerlach" initials="RCG" lastIdx="23" clrIdx="7"/>
  <p:cmAuthor id="1" name="Wittich, Kelly" initials="WK" lastIdx="32" clrIdx="1"/>
  <p:cmAuthor id="2" name="mrapaport" initials="mr" lastIdx="15" clrIdx="2"/>
  <p:cmAuthor id="3" name="Imamovich, Kasima" initials="IK" lastIdx="14" clrIdx="3"/>
  <p:cmAuthor id="4" name="Wittich, Kelly" initials="KW" lastIdx="31" clrIdx="4"/>
  <p:cmAuthor id="5" name="GBOPHB Employee" initials="PZ" lastIdx="21" clrIdx="5"/>
  <p:cmAuthor id="6" name="Persivale, Caroline (Carrie)" initials="CP" lastIdx="2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D1D1D1"/>
    <a:srgbClr val="FFFFFF"/>
    <a:srgbClr val="E9E9CE"/>
    <a:srgbClr val="CCFFFF"/>
    <a:srgbClr val="E1FFE1"/>
    <a:srgbClr val="CCFFCC"/>
    <a:srgbClr val="D1D097"/>
    <a:srgbClr val="CFCE91"/>
    <a:srgbClr val="C9C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97317" autoAdjust="0"/>
  </p:normalViewPr>
  <p:slideViewPr>
    <p:cSldViewPr snapToGrid="0" showGuides="1">
      <p:cViewPr>
        <p:scale>
          <a:sx n="80" d="100"/>
          <a:sy n="80" d="100"/>
        </p:scale>
        <p:origin x="-768" y="-624"/>
      </p:cViewPr>
      <p:guideLst>
        <p:guide orient="horz" pos="1390"/>
        <p:guide pos="516"/>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73" d="100"/>
          <a:sy n="73" d="100"/>
        </p:scale>
        <p:origin x="-2208" y="-31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hdr" sz="quarter"/>
          </p:nvPr>
        </p:nvSpPr>
        <p:spPr bwMode="auto">
          <a:xfrm>
            <a:off x="0" y="3"/>
            <a:ext cx="2971800" cy="465138"/>
          </a:xfrm>
          <a:prstGeom prst="rect">
            <a:avLst/>
          </a:prstGeom>
          <a:noFill/>
          <a:ln w="9525">
            <a:noFill/>
            <a:miter lim="800000"/>
            <a:headEnd/>
            <a:tailEnd/>
          </a:ln>
          <a:effectLst/>
        </p:spPr>
        <p:txBody>
          <a:bodyPr vert="horz" wrap="square" lIns="89602" tIns="44801" rIns="89602" bIns="44801" numCol="1" anchor="t" anchorCtr="0" compatLnSpc="1">
            <a:prstTxWarp prst="textNoShape">
              <a:avLst/>
            </a:prstTxWarp>
          </a:bodyPr>
          <a:lstStyle>
            <a:lvl1pPr algn="l" defTabSz="896751">
              <a:defRPr sz="1200" b="0">
                <a:solidFill>
                  <a:schemeClr val="tx1"/>
                </a:solidFill>
                <a:latin typeface="Arial" charset="0"/>
                <a:cs typeface="+mn-cs"/>
              </a:defRPr>
            </a:lvl1pPr>
          </a:lstStyle>
          <a:p>
            <a:pPr>
              <a:defRPr/>
            </a:pPr>
            <a:endParaRPr lang="en-US" dirty="0"/>
          </a:p>
        </p:txBody>
      </p:sp>
      <p:sp>
        <p:nvSpPr>
          <p:cNvPr id="382979" name="Rectangle 3"/>
          <p:cNvSpPr>
            <a:spLocks noGrp="1" noChangeArrowheads="1"/>
          </p:cNvSpPr>
          <p:nvPr>
            <p:ph type="dt" sz="quarter" idx="1"/>
          </p:nvPr>
        </p:nvSpPr>
        <p:spPr bwMode="auto">
          <a:xfrm>
            <a:off x="3884613" y="3"/>
            <a:ext cx="2971800" cy="465138"/>
          </a:xfrm>
          <a:prstGeom prst="rect">
            <a:avLst/>
          </a:prstGeom>
          <a:noFill/>
          <a:ln w="9525">
            <a:noFill/>
            <a:miter lim="800000"/>
            <a:headEnd/>
            <a:tailEnd/>
          </a:ln>
          <a:effectLst/>
        </p:spPr>
        <p:txBody>
          <a:bodyPr vert="horz" wrap="square" lIns="89602" tIns="44801" rIns="89602" bIns="44801" numCol="1" anchor="t" anchorCtr="0" compatLnSpc="1">
            <a:prstTxWarp prst="textNoShape">
              <a:avLst/>
            </a:prstTxWarp>
          </a:bodyPr>
          <a:lstStyle>
            <a:lvl1pPr algn="r" defTabSz="896751">
              <a:defRPr sz="1200" b="0">
                <a:solidFill>
                  <a:schemeClr val="tx1"/>
                </a:solidFill>
                <a:latin typeface="Arial" charset="0"/>
                <a:cs typeface="+mn-cs"/>
              </a:defRPr>
            </a:lvl1pPr>
          </a:lstStyle>
          <a:p>
            <a:pPr>
              <a:defRPr/>
            </a:pPr>
            <a:endParaRPr lang="en-US" dirty="0"/>
          </a:p>
        </p:txBody>
      </p:sp>
      <p:sp>
        <p:nvSpPr>
          <p:cNvPr id="382980" name="Rectangle 4"/>
          <p:cNvSpPr>
            <a:spLocks noGrp="1" noChangeArrowheads="1"/>
          </p:cNvSpPr>
          <p:nvPr>
            <p:ph type="ftr" sz="quarter" idx="2"/>
          </p:nvPr>
        </p:nvSpPr>
        <p:spPr bwMode="auto">
          <a:xfrm>
            <a:off x="0" y="8829676"/>
            <a:ext cx="2971800" cy="465138"/>
          </a:xfrm>
          <a:prstGeom prst="rect">
            <a:avLst/>
          </a:prstGeom>
          <a:noFill/>
          <a:ln w="9525">
            <a:noFill/>
            <a:miter lim="800000"/>
            <a:headEnd/>
            <a:tailEnd/>
          </a:ln>
          <a:effectLst/>
        </p:spPr>
        <p:txBody>
          <a:bodyPr vert="horz" wrap="square" lIns="89602" tIns="44801" rIns="89602" bIns="44801" numCol="1" anchor="b" anchorCtr="0" compatLnSpc="1">
            <a:prstTxWarp prst="textNoShape">
              <a:avLst/>
            </a:prstTxWarp>
          </a:bodyPr>
          <a:lstStyle>
            <a:lvl1pPr algn="l" defTabSz="896751">
              <a:defRPr sz="1200" b="0">
                <a:solidFill>
                  <a:schemeClr val="tx1"/>
                </a:solidFill>
                <a:latin typeface="Arial" charset="0"/>
                <a:cs typeface="+mn-cs"/>
              </a:defRPr>
            </a:lvl1pPr>
          </a:lstStyle>
          <a:p>
            <a:pPr>
              <a:defRPr/>
            </a:pPr>
            <a:endParaRPr lang="en-US" dirty="0"/>
          </a:p>
        </p:txBody>
      </p:sp>
      <p:sp>
        <p:nvSpPr>
          <p:cNvPr id="382981" name="Rectangle 5"/>
          <p:cNvSpPr>
            <a:spLocks noGrp="1" noChangeArrowheads="1"/>
          </p:cNvSpPr>
          <p:nvPr>
            <p:ph type="sldNum" sz="quarter" idx="3"/>
          </p:nvPr>
        </p:nvSpPr>
        <p:spPr bwMode="auto">
          <a:xfrm>
            <a:off x="3884613" y="8829676"/>
            <a:ext cx="2971800" cy="465138"/>
          </a:xfrm>
          <a:prstGeom prst="rect">
            <a:avLst/>
          </a:prstGeom>
          <a:noFill/>
          <a:ln w="9525">
            <a:noFill/>
            <a:miter lim="800000"/>
            <a:headEnd/>
            <a:tailEnd/>
          </a:ln>
          <a:effectLst/>
        </p:spPr>
        <p:txBody>
          <a:bodyPr vert="horz" wrap="square" lIns="89602" tIns="44801" rIns="89602" bIns="44801" numCol="1" anchor="b" anchorCtr="0" compatLnSpc="1">
            <a:prstTxWarp prst="textNoShape">
              <a:avLst/>
            </a:prstTxWarp>
          </a:bodyPr>
          <a:lstStyle>
            <a:lvl1pPr algn="r" defTabSz="896751">
              <a:defRPr sz="1200" b="0">
                <a:solidFill>
                  <a:schemeClr val="tx1"/>
                </a:solidFill>
                <a:latin typeface="Arial" charset="0"/>
                <a:cs typeface="+mn-cs"/>
              </a:defRPr>
            </a:lvl1pPr>
          </a:lstStyle>
          <a:p>
            <a:pPr>
              <a:defRPr/>
            </a:pPr>
            <a:fld id="{1412BD87-DDBE-4C08-8F3A-FD8DC0E0FC1F}" type="slidenum">
              <a:rPr lang="en-US"/>
              <a:pPr>
                <a:defRPr/>
              </a:pPr>
              <a:t>‹#›</a:t>
            </a:fld>
            <a:endParaRPr lang="en-US" dirty="0"/>
          </a:p>
        </p:txBody>
      </p:sp>
    </p:spTree>
    <p:extLst>
      <p:ext uri="{BB962C8B-B14F-4D97-AF65-F5344CB8AC3E}">
        <p14:creationId xmlns:p14="http://schemas.microsoft.com/office/powerpoint/2010/main" val="152287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3"/>
            <a:ext cx="2971800" cy="465138"/>
          </a:xfrm>
          <a:prstGeom prst="rect">
            <a:avLst/>
          </a:prstGeom>
          <a:noFill/>
          <a:ln w="9525">
            <a:noFill/>
            <a:miter lim="800000"/>
            <a:headEnd/>
            <a:tailEnd/>
          </a:ln>
          <a:effectLst/>
        </p:spPr>
        <p:txBody>
          <a:bodyPr vert="horz" wrap="square" lIns="93007" tIns="46504" rIns="93007" bIns="46504" numCol="1" anchor="t" anchorCtr="0" compatLnSpc="1">
            <a:prstTxWarp prst="textNoShape">
              <a:avLst/>
            </a:prstTxWarp>
          </a:bodyPr>
          <a:lstStyle>
            <a:lvl1pPr algn="l" defTabSz="930081">
              <a:defRPr sz="1200" b="0">
                <a:solidFill>
                  <a:schemeClr val="tx1"/>
                </a:solidFill>
                <a:latin typeface="Times New Roman" pitchFamily="18" charset="0"/>
                <a:cs typeface="+mn-cs"/>
              </a:defRPr>
            </a:lvl1pPr>
          </a:lstStyle>
          <a:p>
            <a:pPr>
              <a:defRPr/>
            </a:pPr>
            <a:endParaRPr lang="en-US" dirty="0"/>
          </a:p>
        </p:txBody>
      </p:sp>
      <p:sp>
        <p:nvSpPr>
          <p:cNvPr id="75779" name="Rectangle 3"/>
          <p:cNvSpPr>
            <a:spLocks noGrp="1" noChangeArrowheads="1"/>
          </p:cNvSpPr>
          <p:nvPr>
            <p:ph type="dt" idx="1"/>
          </p:nvPr>
        </p:nvSpPr>
        <p:spPr bwMode="auto">
          <a:xfrm>
            <a:off x="3886200" y="3"/>
            <a:ext cx="2971800" cy="465138"/>
          </a:xfrm>
          <a:prstGeom prst="rect">
            <a:avLst/>
          </a:prstGeom>
          <a:noFill/>
          <a:ln w="9525">
            <a:noFill/>
            <a:miter lim="800000"/>
            <a:headEnd/>
            <a:tailEnd/>
          </a:ln>
          <a:effectLst/>
        </p:spPr>
        <p:txBody>
          <a:bodyPr vert="horz" wrap="square" lIns="93007" tIns="46504" rIns="93007" bIns="46504" numCol="1" anchor="t" anchorCtr="0" compatLnSpc="1">
            <a:prstTxWarp prst="textNoShape">
              <a:avLst/>
            </a:prstTxWarp>
          </a:bodyPr>
          <a:lstStyle>
            <a:lvl1pPr algn="r" defTabSz="930081">
              <a:defRPr sz="1200" b="0">
                <a:solidFill>
                  <a:schemeClr val="tx1"/>
                </a:solidFill>
                <a:latin typeface="Times New Roman" pitchFamily="18" charset="0"/>
                <a:cs typeface="+mn-cs"/>
              </a:defRPr>
            </a:lvl1pPr>
          </a:lstStyle>
          <a:p>
            <a:pPr>
              <a:defRPr/>
            </a:pPr>
            <a:endParaRPr lang="en-US" dirty="0"/>
          </a:p>
        </p:txBody>
      </p:sp>
      <p:sp>
        <p:nvSpPr>
          <p:cNvPr id="4096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914400" y="4416434"/>
            <a:ext cx="5029200" cy="4183063"/>
          </a:xfrm>
          <a:prstGeom prst="rect">
            <a:avLst/>
          </a:prstGeom>
          <a:noFill/>
          <a:ln w="9525">
            <a:noFill/>
            <a:miter lim="800000"/>
            <a:headEnd/>
            <a:tailEnd/>
          </a:ln>
          <a:effectLst/>
        </p:spPr>
        <p:txBody>
          <a:bodyPr vert="horz" wrap="square" lIns="93007" tIns="46504" rIns="93007" bIns="4650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5782" name="Rectangle 6"/>
          <p:cNvSpPr>
            <a:spLocks noGrp="1" noChangeArrowheads="1"/>
          </p:cNvSpPr>
          <p:nvPr>
            <p:ph type="ftr" sz="quarter" idx="4"/>
          </p:nvPr>
        </p:nvSpPr>
        <p:spPr bwMode="auto">
          <a:xfrm>
            <a:off x="0" y="8831273"/>
            <a:ext cx="2971800" cy="465137"/>
          </a:xfrm>
          <a:prstGeom prst="rect">
            <a:avLst/>
          </a:prstGeom>
          <a:noFill/>
          <a:ln w="9525">
            <a:noFill/>
            <a:miter lim="800000"/>
            <a:headEnd/>
            <a:tailEnd/>
          </a:ln>
          <a:effectLst/>
        </p:spPr>
        <p:txBody>
          <a:bodyPr vert="horz" wrap="square" lIns="93007" tIns="46504" rIns="93007" bIns="46504" numCol="1" anchor="b" anchorCtr="0" compatLnSpc="1">
            <a:prstTxWarp prst="textNoShape">
              <a:avLst/>
            </a:prstTxWarp>
          </a:bodyPr>
          <a:lstStyle>
            <a:lvl1pPr algn="l" defTabSz="930081">
              <a:defRPr sz="1200" b="0">
                <a:solidFill>
                  <a:schemeClr val="tx1"/>
                </a:solidFill>
                <a:latin typeface="Times New Roman" pitchFamily="18" charset="0"/>
                <a:cs typeface="+mn-cs"/>
              </a:defRPr>
            </a:lvl1pPr>
          </a:lstStyle>
          <a:p>
            <a:pPr>
              <a:defRPr/>
            </a:pPr>
            <a:endParaRPr lang="en-US" dirty="0"/>
          </a:p>
        </p:txBody>
      </p:sp>
      <p:sp>
        <p:nvSpPr>
          <p:cNvPr id="75783" name="Rectangle 7"/>
          <p:cNvSpPr>
            <a:spLocks noGrp="1" noChangeArrowheads="1"/>
          </p:cNvSpPr>
          <p:nvPr>
            <p:ph type="sldNum" sz="quarter" idx="5"/>
          </p:nvPr>
        </p:nvSpPr>
        <p:spPr bwMode="auto">
          <a:xfrm>
            <a:off x="3886200" y="8831273"/>
            <a:ext cx="2971800" cy="465137"/>
          </a:xfrm>
          <a:prstGeom prst="rect">
            <a:avLst/>
          </a:prstGeom>
          <a:noFill/>
          <a:ln w="9525">
            <a:noFill/>
            <a:miter lim="800000"/>
            <a:headEnd/>
            <a:tailEnd/>
          </a:ln>
          <a:effectLst/>
        </p:spPr>
        <p:txBody>
          <a:bodyPr vert="horz" wrap="square" lIns="93007" tIns="46504" rIns="93007" bIns="46504" numCol="1" anchor="b" anchorCtr="0" compatLnSpc="1">
            <a:prstTxWarp prst="textNoShape">
              <a:avLst/>
            </a:prstTxWarp>
          </a:bodyPr>
          <a:lstStyle>
            <a:lvl1pPr algn="r" defTabSz="930081">
              <a:defRPr sz="1200" b="0">
                <a:solidFill>
                  <a:schemeClr val="tx1"/>
                </a:solidFill>
                <a:latin typeface="Times New Roman" pitchFamily="18" charset="0"/>
                <a:cs typeface="+mn-cs"/>
              </a:defRPr>
            </a:lvl1pPr>
          </a:lstStyle>
          <a:p>
            <a:pPr>
              <a:defRPr/>
            </a:pPr>
            <a:fld id="{DBC05D28-252C-4998-9E5A-7D7B7C62B5C7}" type="slidenum">
              <a:rPr lang="en-US"/>
              <a:pPr>
                <a:defRPr/>
              </a:pPr>
              <a:t>‹#›</a:t>
            </a:fld>
            <a:endParaRPr lang="en-US" dirty="0"/>
          </a:p>
        </p:txBody>
      </p:sp>
    </p:spTree>
    <p:extLst>
      <p:ext uri="{BB962C8B-B14F-4D97-AF65-F5344CB8AC3E}">
        <p14:creationId xmlns:p14="http://schemas.microsoft.com/office/powerpoint/2010/main" val="1305911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DA0B318A-33EB-408D-9990-4104BF35EC0A}" type="slidenum">
              <a:rPr lang="en-US" smtClean="0"/>
              <a:pPr>
                <a:defRPr/>
              </a:pPr>
              <a:t>1</a:t>
            </a:fld>
            <a:endParaRPr lang="en-US" dirty="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r>
              <a:rPr lang="en-US" dirty="0" smtClean="0">
                <a:latin typeface="Arial" pitchFamily="34" charset="0"/>
              </a:rPr>
              <a:t>This presentation is designed to provide a high level overview of the transition to HealthFlex Exchange for participants. More details about plans, health accounts (HRA/HSA) and the enrollment process will be addressed in the materials for the fall workshops.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realize that </a:t>
            </a:r>
            <a:r>
              <a:rPr lang="en-US" dirty="0" err="1" smtClean="0"/>
              <a:t>HealthFlex</a:t>
            </a:r>
            <a:r>
              <a:rPr lang="en-US" dirty="0" smtClean="0"/>
              <a:t> Exchange is VERY DIFFERENT from a public/government exchange, which is why we have decided to go this route and continue offering group coverage instead of eliminating our health plan like some UMC annual conferences have done.</a:t>
            </a:r>
          </a:p>
          <a:p>
            <a:endParaRPr lang="en-US" dirty="0"/>
          </a:p>
          <a:p>
            <a:r>
              <a:rPr lang="en-US" dirty="0" smtClean="0"/>
              <a:t>Some key differences:</a:t>
            </a:r>
          </a:p>
          <a:p>
            <a:r>
              <a:rPr lang="en-US" dirty="0" smtClean="0"/>
              <a:t>-network “size”</a:t>
            </a:r>
          </a:p>
          <a:p>
            <a:r>
              <a:rPr lang="en-US" dirty="0" smtClean="0"/>
              <a:t>-uniform cost for all clergy/participants regardless of age</a:t>
            </a:r>
          </a:p>
          <a:p>
            <a:r>
              <a:rPr lang="en-US" dirty="0" smtClean="0"/>
              <a:t>-allows us to continue to offset with pre-tax funding (not possible with the public exchanges—has to be taxable)</a:t>
            </a:r>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11</a:t>
            </a:fld>
            <a:endParaRPr lang="en-US" dirty="0"/>
          </a:p>
        </p:txBody>
      </p:sp>
    </p:spTree>
    <p:extLst>
      <p:ext uri="{BB962C8B-B14F-4D97-AF65-F5344CB8AC3E}">
        <p14:creationId xmlns:p14="http://schemas.microsoft.com/office/powerpoint/2010/main" val="354751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09A163-AEB4-4EFC-85D6-64B25D1987B7}" type="slidenum">
              <a:rPr lang="en-US" smtClean="0"/>
              <a:pPr>
                <a:defRPr/>
              </a:pPr>
              <a:t>16</a:t>
            </a:fld>
            <a:endParaRPr lang="en-US" dirty="0"/>
          </a:p>
        </p:txBody>
      </p:sp>
    </p:spTree>
    <p:extLst>
      <p:ext uri="{BB962C8B-B14F-4D97-AF65-F5344CB8AC3E}">
        <p14:creationId xmlns:p14="http://schemas.microsoft.com/office/powerpoint/2010/main" val="222450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52F78A81-74F0-46FC-A2C4-2F4E4023C754}" type="slidenum">
              <a:rPr lang="en-US" smtClean="0"/>
              <a:pPr>
                <a:defRPr/>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52F78A81-74F0-46FC-A2C4-2F4E4023C754}" type="slidenum">
              <a:rPr lang="en-US" smtClean="0"/>
              <a:pPr>
                <a:defRPr/>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rgbClr val="FFFFFF"/>
                </a:solidFill>
                <a:latin typeface="Times New Roman" pitchFamily="18" charset="0"/>
              </a:defRPr>
            </a:lvl1pPr>
            <a:lvl2pPr marL="742950" indent="-285750" defTabSz="930275" eaLnBrk="0" hangingPunct="0">
              <a:defRPr sz="3600">
                <a:solidFill>
                  <a:srgbClr val="FFFFFF"/>
                </a:solidFill>
                <a:latin typeface="Times New Roman" pitchFamily="18" charset="0"/>
              </a:defRPr>
            </a:lvl2pPr>
            <a:lvl3pPr marL="1143000" indent="-228600" defTabSz="930275" eaLnBrk="0" hangingPunct="0">
              <a:defRPr sz="3600">
                <a:solidFill>
                  <a:srgbClr val="FFFFFF"/>
                </a:solidFill>
                <a:latin typeface="Times New Roman" pitchFamily="18" charset="0"/>
              </a:defRPr>
            </a:lvl3pPr>
            <a:lvl4pPr marL="1600200" indent="-228600" defTabSz="930275" eaLnBrk="0" hangingPunct="0">
              <a:defRPr sz="3600">
                <a:solidFill>
                  <a:srgbClr val="FFFFFF"/>
                </a:solidFill>
                <a:latin typeface="Times New Roman" pitchFamily="18" charset="0"/>
              </a:defRPr>
            </a:lvl4pPr>
            <a:lvl5pPr marL="2057400" indent="-228600" defTabSz="930275" eaLnBrk="0" hangingPunct="0">
              <a:defRPr sz="3600">
                <a:solidFill>
                  <a:srgbClr val="FFFFFF"/>
                </a:solidFill>
                <a:latin typeface="Times New Roman" pitchFamily="18" charset="0"/>
              </a:defRPr>
            </a:lvl5pPr>
            <a:lvl6pPr marL="2514600" indent="-228600" defTabSz="930275" eaLnBrk="0" fontAlgn="base" hangingPunct="0">
              <a:spcBef>
                <a:spcPct val="0"/>
              </a:spcBef>
              <a:spcAft>
                <a:spcPct val="0"/>
              </a:spcAft>
              <a:defRPr sz="3600">
                <a:solidFill>
                  <a:srgbClr val="FFFFFF"/>
                </a:solidFill>
                <a:latin typeface="Times New Roman" pitchFamily="18" charset="0"/>
              </a:defRPr>
            </a:lvl6pPr>
            <a:lvl7pPr marL="2971800" indent="-228600" defTabSz="930275" eaLnBrk="0" fontAlgn="base" hangingPunct="0">
              <a:spcBef>
                <a:spcPct val="0"/>
              </a:spcBef>
              <a:spcAft>
                <a:spcPct val="0"/>
              </a:spcAft>
              <a:defRPr sz="3600">
                <a:solidFill>
                  <a:srgbClr val="FFFFFF"/>
                </a:solidFill>
                <a:latin typeface="Times New Roman" pitchFamily="18" charset="0"/>
              </a:defRPr>
            </a:lvl7pPr>
            <a:lvl8pPr marL="3429000" indent="-228600" defTabSz="930275" eaLnBrk="0" fontAlgn="base" hangingPunct="0">
              <a:spcBef>
                <a:spcPct val="0"/>
              </a:spcBef>
              <a:spcAft>
                <a:spcPct val="0"/>
              </a:spcAft>
              <a:defRPr sz="3600">
                <a:solidFill>
                  <a:srgbClr val="FFFFFF"/>
                </a:solidFill>
                <a:latin typeface="Times New Roman" pitchFamily="18" charset="0"/>
              </a:defRPr>
            </a:lvl8pPr>
            <a:lvl9pPr marL="3886200" indent="-228600" defTabSz="930275" eaLnBrk="0" fontAlgn="base" hangingPunct="0">
              <a:spcBef>
                <a:spcPct val="0"/>
              </a:spcBef>
              <a:spcAft>
                <a:spcPct val="0"/>
              </a:spcAft>
              <a:defRPr sz="3600">
                <a:solidFill>
                  <a:srgbClr val="FFFFFF"/>
                </a:solidFill>
                <a:latin typeface="Times New Roman" pitchFamily="18" charset="0"/>
              </a:defRPr>
            </a:lvl9pPr>
          </a:lstStyle>
          <a:p>
            <a:pPr eaLnBrk="1" hangingPunct="1">
              <a:defRPr/>
            </a:pPr>
            <a:fld id="{CFEF1F02-B9F0-4175-9920-C609D075309D}" type="slidenum">
              <a:rPr lang="en-US" sz="1200" smtClean="0">
                <a:solidFill>
                  <a:schemeClr val="tx1"/>
                </a:solidFill>
              </a:rPr>
              <a:pPr eaLnBrk="1" hangingPunct="1">
                <a:defRPr/>
              </a:pPr>
              <a:t>19</a:t>
            </a:fld>
            <a:endParaRPr lang="en-US" sz="1200" smtClean="0">
              <a:solidFill>
                <a:schemeClr val="tx1"/>
              </a:solidFill>
            </a:endParaRPr>
          </a:p>
        </p:txBody>
      </p:sp>
      <p:sp>
        <p:nvSpPr>
          <p:cNvPr id="51203" name="Rectangle 2"/>
          <p:cNvSpPr>
            <a:spLocks noGrp="1" noRot="1" noChangeAspect="1" noChangeArrowheads="1" noTextEdit="1"/>
          </p:cNvSpPr>
          <p:nvPr>
            <p:ph type="sldImg"/>
          </p:nvPr>
        </p:nvSpPr>
        <p:spPr>
          <a:xfrm>
            <a:off x="1104900" y="695325"/>
            <a:ext cx="4648200" cy="348615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rgbClr val="FFFFFF"/>
                </a:solidFill>
                <a:latin typeface="Times New Roman" pitchFamily="18" charset="0"/>
              </a:defRPr>
            </a:lvl1pPr>
            <a:lvl2pPr marL="742950" indent="-285750" defTabSz="930275" eaLnBrk="0" hangingPunct="0">
              <a:defRPr sz="3600">
                <a:solidFill>
                  <a:srgbClr val="FFFFFF"/>
                </a:solidFill>
                <a:latin typeface="Times New Roman" pitchFamily="18" charset="0"/>
              </a:defRPr>
            </a:lvl2pPr>
            <a:lvl3pPr marL="1143000" indent="-228600" defTabSz="930275" eaLnBrk="0" hangingPunct="0">
              <a:defRPr sz="3600">
                <a:solidFill>
                  <a:srgbClr val="FFFFFF"/>
                </a:solidFill>
                <a:latin typeface="Times New Roman" pitchFamily="18" charset="0"/>
              </a:defRPr>
            </a:lvl3pPr>
            <a:lvl4pPr marL="1600200" indent="-228600" defTabSz="930275" eaLnBrk="0" hangingPunct="0">
              <a:defRPr sz="3600">
                <a:solidFill>
                  <a:srgbClr val="FFFFFF"/>
                </a:solidFill>
                <a:latin typeface="Times New Roman" pitchFamily="18" charset="0"/>
              </a:defRPr>
            </a:lvl4pPr>
            <a:lvl5pPr marL="2057400" indent="-228600" defTabSz="930275" eaLnBrk="0" hangingPunct="0">
              <a:defRPr sz="3600">
                <a:solidFill>
                  <a:srgbClr val="FFFFFF"/>
                </a:solidFill>
                <a:latin typeface="Times New Roman" pitchFamily="18" charset="0"/>
              </a:defRPr>
            </a:lvl5pPr>
            <a:lvl6pPr marL="2514600" indent="-228600" defTabSz="930275" eaLnBrk="0" fontAlgn="base" hangingPunct="0">
              <a:spcBef>
                <a:spcPct val="0"/>
              </a:spcBef>
              <a:spcAft>
                <a:spcPct val="0"/>
              </a:spcAft>
              <a:defRPr sz="3600">
                <a:solidFill>
                  <a:srgbClr val="FFFFFF"/>
                </a:solidFill>
                <a:latin typeface="Times New Roman" pitchFamily="18" charset="0"/>
              </a:defRPr>
            </a:lvl6pPr>
            <a:lvl7pPr marL="2971800" indent="-228600" defTabSz="930275" eaLnBrk="0" fontAlgn="base" hangingPunct="0">
              <a:spcBef>
                <a:spcPct val="0"/>
              </a:spcBef>
              <a:spcAft>
                <a:spcPct val="0"/>
              </a:spcAft>
              <a:defRPr sz="3600">
                <a:solidFill>
                  <a:srgbClr val="FFFFFF"/>
                </a:solidFill>
                <a:latin typeface="Times New Roman" pitchFamily="18" charset="0"/>
              </a:defRPr>
            </a:lvl7pPr>
            <a:lvl8pPr marL="3429000" indent="-228600" defTabSz="930275" eaLnBrk="0" fontAlgn="base" hangingPunct="0">
              <a:spcBef>
                <a:spcPct val="0"/>
              </a:spcBef>
              <a:spcAft>
                <a:spcPct val="0"/>
              </a:spcAft>
              <a:defRPr sz="3600">
                <a:solidFill>
                  <a:srgbClr val="FFFFFF"/>
                </a:solidFill>
                <a:latin typeface="Times New Roman" pitchFamily="18" charset="0"/>
              </a:defRPr>
            </a:lvl8pPr>
            <a:lvl9pPr marL="3886200" indent="-228600" defTabSz="930275" eaLnBrk="0" fontAlgn="base" hangingPunct="0">
              <a:spcBef>
                <a:spcPct val="0"/>
              </a:spcBef>
              <a:spcAft>
                <a:spcPct val="0"/>
              </a:spcAft>
              <a:defRPr sz="3600">
                <a:solidFill>
                  <a:srgbClr val="FFFFFF"/>
                </a:solidFill>
                <a:latin typeface="Times New Roman" pitchFamily="18" charset="0"/>
              </a:defRPr>
            </a:lvl9pPr>
          </a:lstStyle>
          <a:p>
            <a:pPr eaLnBrk="1" hangingPunct="1">
              <a:defRPr/>
            </a:pPr>
            <a:fld id="{CFEF1F02-B9F0-4175-9920-C609D075309D}" type="slidenum">
              <a:rPr lang="en-US" sz="1200" smtClean="0">
                <a:solidFill>
                  <a:schemeClr val="tx1"/>
                </a:solidFill>
              </a:rPr>
              <a:pPr eaLnBrk="1" hangingPunct="1">
                <a:defRPr/>
              </a:pPr>
              <a:t>20</a:t>
            </a:fld>
            <a:endParaRPr lang="en-US" sz="1200" smtClean="0">
              <a:solidFill>
                <a:schemeClr val="tx1"/>
              </a:solidFill>
            </a:endParaRPr>
          </a:p>
        </p:txBody>
      </p:sp>
      <p:sp>
        <p:nvSpPr>
          <p:cNvPr id="51203" name="Rectangle 2"/>
          <p:cNvSpPr>
            <a:spLocks noGrp="1" noRot="1" noChangeAspect="1" noChangeArrowheads="1" noTextEdit="1"/>
          </p:cNvSpPr>
          <p:nvPr>
            <p:ph type="sldImg"/>
          </p:nvPr>
        </p:nvSpPr>
        <p:spPr>
          <a:xfrm>
            <a:off x="1104900" y="695325"/>
            <a:ext cx="4648200" cy="3486150"/>
          </a:xfr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rgbClr val="FFFFFF"/>
                </a:solidFill>
                <a:latin typeface="Times New Roman" pitchFamily="18" charset="0"/>
              </a:defRPr>
            </a:lvl1pPr>
            <a:lvl2pPr marL="742950" indent="-285750" defTabSz="930275" eaLnBrk="0" hangingPunct="0">
              <a:defRPr sz="3600">
                <a:solidFill>
                  <a:srgbClr val="FFFFFF"/>
                </a:solidFill>
                <a:latin typeface="Times New Roman" pitchFamily="18" charset="0"/>
              </a:defRPr>
            </a:lvl2pPr>
            <a:lvl3pPr marL="1143000" indent="-228600" defTabSz="930275" eaLnBrk="0" hangingPunct="0">
              <a:defRPr sz="3600">
                <a:solidFill>
                  <a:srgbClr val="FFFFFF"/>
                </a:solidFill>
                <a:latin typeface="Times New Roman" pitchFamily="18" charset="0"/>
              </a:defRPr>
            </a:lvl3pPr>
            <a:lvl4pPr marL="1600200" indent="-228600" defTabSz="930275" eaLnBrk="0" hangingPunct="0">
              <a:defRPr sz="3600">
                <a:solidFill>
                  <a:srgbClr val="FFFFFF"/>
                </a:solidFill>
                <a:latin typeface="Times New Roman" pitchFamily="18" charset="0"/>
              </a:defRPr>
            </a:lvl4pPr>
            <a:lvl5pPr marL="2057400" indent="-228600" defTabSz="930275" eaLnBrk="0" hangingPunct="0">
              <a:defRPr sz="3600">
                <a:solidFill>
                  <a:srgbClr val="FFFFFF"/>
                </a:solidFill>
                <a:latin typeface="Times New Roman" pitchFamily="18" charset="0"/>
              </a:defRPr>
            </a:lvl5pPr>
            <a:lvl6pPr marL="2514600" indent="-228600" defTabSz="930275" eaLnBrk="0" fontAlgn="base" hangingPunct="0">
              <a:spcBef>
                <a:spcPct val="0"/>
              </a:spcBef>
              <a:spcAft>
                <a:spcPct val="0"/>
              </a:spcAft>
              <a:defRPr sz="3600">
                <a:solidFill>
                  <a:srgbClr val="FFFFFF"/>
                </a:solidFill>
                <a:latin typeface="Times New Roman" pitchFamily="18" charset="0"/>
              </a:defRPr>
            </a:lvl6pPr>
            <a:lvl7pPr marL="2971800" indent="-228600" defTabSz="930275" eaLnBrk="0" fontAlgn="base" hangingPunct="0">
              <a:spcBef>
                <a:spcPct val="0"/>
              </a:spcBef>
              <a:spcAft>
                <a:spcPct val="0"/>
              </a:spcAft>
              <a:defRPr sz="3600">
                <a:solidFill>
                  <a:srgbClr val="FFFFFF"/>
                </a:solidFill>
                <a:latin typeface="Times New Roman" pitchFamily="18" charset="0"/>
              </a:defRPr>
            </a:lvl7pPr>
            <a:lvl8pPr marL="3429000" indent="-228600" defTabSz="930275" eaLnBrk="0" fontAlgn="base" hangingPunct="0">
              <a:spcBef>
                <a:spcPct val="0"/>
              </a:spcBef>
              <a:spcAft>
                <a:spcPct val="0"/>
              </a:spcAft>
              <a:defRPr sz="3600">
                <a:solidFill>
                  <a:srgbClr val="FFFFFF"/>
                </a:solidFill>
                <a:latin typeface="Times New Roman" pitchFamily="18" charset="0"/>
              </a:defRPr>
            </a:lvl8pPr>
            <a:lvl9pPr marL="3886200" indent="-228600" defTabSz="930275" eaLnBrk="0" fontAlgn="base" hangingPunct="0">
              <a:spcBef>
                <a:spcPct val="0"/>
              </a:spcBef>
              <a:spcAft>
                <a:spcPct val="0"/>
              </a:spcAft>
              <a:defRPr sz="3600">
                <a:solidFill>
                  <a:srgbClr val="FFFFFF"/>
                </a:solidFill>
                <a:latin typeface="Times New Roman" pitchFamily="18" charset="0"/>
              </a:defRPr>
            </a:lvl9pPr>
          </a:lstStyle>
          <a:p>
            <a:pPr eaLnBrk="1" hangingPunct="1">
              <a:defRPr/>
            </a:pPr>
            <a:fld id="{CFEF1F02-B9F0-4175-9920-C609D075309D}" type="slidenum">
              <a:rPr lang="en-US" sz="1200" smtClean="0">
                <a:solidFill>
                  <a:schemeClr val="tx1"/>
                </a:solidFill>
              </a:rPr>
              <a:pPr eaLnBrk="1" hangingPunct="1">
                <a:defRPr/>
              </a:pPr>
              <a:t>21</a:t>
            </a:fld>
            <a:endParaRPr lang="en-US" sz="1200" smtClean="0">
              <a:solidFill>
                <a:schemeClr val="tx1"/>
              </a:solidFill>
            </a:endParaRPr>
          </a:p>
        </p:txBody>
      </p:sp>
      <p:sp>
        <p:nvSpPr>
          <p:cNvPr id="51203" name="Rectangle 2"/>
          <p:cNvSpPr>
            <a:spLocks noGrp="1" noRot="1" noChangeAspect="1" noChangeArrowheads="1" noTextEdit="1"/>
          </p:cNvSpPr>
          <p:nvPr>
            <p:ph type="sldImg"/>
          </p:nvPr>
        </p:nvSpPr>
        <p:spPr>
          <a:xfrm>
            <a:off x="1104900" y="695325"/>
            <a:ext cx="4648200" cy="3486150"/>
          </a:xfr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rgbClr val="FFFFFF"/>
                </a:solidFill>
                <a:latin typeface="Times New Roman" pitchFamily="18" charset="0"/>
              </a:defRPr>
            </a:lvl1pPr>
            <a:lvl2pPr marL="742950" indent="-285750" defTabSz="930275" eaLnBrk="0" hangingPunct="0">
              <a:defRPr sz="3600">
                <a:solidFill>
                  <a:srgbClr val="FFFFFF"/>
                </a:solidFill>
                <a:latin typeface="Times New Roman" pitchFamily="18" charset="0"/>
              </a:defRPr>
            </a:lvl2pPr>
            <a:lvl3pPr marL="1143000" indent="-228600" defTabSz="930275" eaLnBrk="0" hangingPunct="0">
              <a:defRPr sz="3600">
                <a:solidFill>
                  <a:srgbClr val="FFFFFF"/>
                </a:solidFill>
                <a:latin typeface="Times New Roman" pitchFamily="18" charset="0"/>
              </a:defRPr>
            </a:lvl3pPr>
            <a:lvl4pPr marL="1600200" indent="-228600" defTabSz="930275" eaLnBrk="0" hangingPunct="0">
              <a:defRPr sz="3600">
                <a:solidFill>
                  <a:srgbClr val="FFFFFF"/>
                </a:solidFill>
                <a:latin typeface="Times New Roman" pitchFamily="18" charset="0"/>
              </a:defRPr>
            </a:lvl4pPr>
            <a:lvl5pPr marL="2057400" indent="-228600" defTabSz="930275" eaLnBrk="0" hangingPunct="0">
              <a:defRPr sz="3600">
                <a:solidFill>
                  <a:srgbClr val="FFFFFF"/>
                </a:solidFill>
                <a:latin typeface="Times New Roman" pitchFamily="18" charset="0"/>
              </a:defRPr>
            </a:lvl5pPr>
            <a:lvl6pPr marL="2514600" indent="-228600" defTabSz="930275" eaLnBrk="0" fontAlgn="base" hangingPunct="0">
              <a:spcBef>
                <a:spcPct val="0"/>
              </a:spcBef>
              <a:spcAft>
                <a:spcPct val="0"/>
              </a:spcAft>
              <a:defRPr sz="3600">
                <a:solidFill>
                  <a:srgbClr val="FFFFFF"/>
                </a:solidFill>
                <a:latin typeface="Times New Roman" pitchFamily="18" charset="0"/>
              </a:defRPr>
            </a:lvl6pPr>
            <a:lvl7pPr marL="2971800" indent="-228600" defTabSz="930275" eaLnBrk="0" fontAlgn="base" hangingPunct="0">
              <a:spcBef>
                <a:spcPct val="0"/>
              </a:spcBef>
              <a:spcAft>
                <a:spcPct val="0"/>
              </a:spcAft>
              <a:defRPr sz="3600">
                <a:solidFill>
                  <a:srgbClr val="FFFFFF"/>
                </a:solidFill>
                <a:latin typeface="Times New Roman" pitchFamily="18" charset="0"/>
              </a:defRPr>
            </a:lvl7pPr>
            <a:lvl8pPr marL="3429000" indent="-228600" defTabSz="930275" eaLnBrk="0" fontAlgn="base" hangingPunct="0">
              <a:spcBef>
                <a:spcPct val="0"/>
              </a:spcBef>
              <a:spcAft>
                <a:spcPct val="0"/>
              </a:spcAft>
              <a:defRPr sz="3600">
                <a:solidFill>
                  <a:srgbClr val="FFFFFF"/>
                </a:solidFill>
                <a:latin typeface="Times New Roman" pitchFamily="18" charset="0"/>
              </a:defRPr>
            </a:lvl8pPr>
            <a:lvl9pPr marL="3886200" indent="-228600" defTabSz="930275" eaLnBrk="0" fontAlgn="base" hangingPunct="0">
              <a:spcBef>
                <a:spcPct val="0"/>
              </a:spcBef>
              <a:spcAft>
                <a:spcPct val="0"/>
              </a:spcAft>
              <a:defRPr sz="3600">
                <a:solidFill>
                  <a:srgbClr val="FFFFFF"/>
                </a:solidFill>
                <a:latin typeface="Times New Roman" pitchFamily="18" charset="0"/>
              </a:defRPr>
            </a:lvl9pPr>
          </a:lstStyle>
          <a:p>
            <a:pPr eaLnBrk="1" hangingPunct="1">
              <a:defRPr/>
            </a:pPr>
            <a:fld id="{CFEF1F02-B9F0-4175-9920-C609D075309D}" type="slidenum">
              <a:rPr lang="en-US" sz="1200" smtClean="0">
                <a:solidFill>
                  <a:schemeClr val="tx1"/>
                </a:solidFill>
              </a:rPr>
              <a:pPr eaLnBrk="1" hangingPunct="1">
                <a:defRPr/>
              </a:pPr>
              <a:t>22</a:t>
            </a:fld>
            <a:endParaRPr lang="en-US" sz="1200" smtClean="0">
              <a:solidFill>
                <a:schemeClr val="tx1"/>
              </a:solidFill>
            </a:endParaRPr>
          </a:p>
        </p:txBody>
      </p:sp>
      <p:sp>
        <p:nvSpPr>
          <p:cNvPr id="51203" name="Rectangle 2"/>
          <p:cNvSpPr>
            <a:spLocks noGrp="1" noRot="1" noChangeAspect="1" noChangeArrowheads="1" noTextEdit="1"/>
          </p:cNvSpPr>
          <p:nvPr>
            <p:ph type="sldImg"/>
          </p:nvPr>
        </p:nvSpPr>
        <p:spPr>
          <a:xfrm>
            <a:off x="1104900" y="695325"/>
            <a:ext cx="4648200" cy="3486150"/>
          </a:xfr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new concept that we are introducing with HealthFlex Exchange is “defined contribution.” Instead of the conference/Church paying a certain percent or amount of your premium and charging you a specific amount (or none at all), we will designate a fixed amount of money that the conference will give you to spend on health care in 2016.  This is called the “defined contribution” and you will use it to pay HealthFlex premiums when you select a plan during the Annual Election period.</a:t>
            </a:r>
          </a:p>
          <a:p>
            <a:endParaRPr lang="en-US" dirty="0">
              <a:solidFill>
                <a:srgbClr val="C00000"/>
              </a:solidFill>
            </a:endParaRPr>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26</a:t>
            </a:fld>
            <a:endParaRPr lang="en-US" dirty="0"/>
          </a:p>
        </p:txBody>
      </p:sp>
    </p:spTree>
    <p:extLst>
      <p:ext uri="{BB962C8B-B14F-4D97-AF65-F5344CB8AC3E}">
        <p14:creationId xmlns:p14="http://schemas.microsoft.com/office/powerpoint/2010/main" val="4108554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Notes Placeholder 2"/>
          <p:cNvSpPr>
            <a:spLocks noGrp="1"/>
          </p:cNvSpPr>
          <p:nvPr>
            <p:ph type="body" idx="1"/>
          </p:nvPr>
        </p:nvSpPr>
        <p:spPr/>
        <p:txBody>
          <a:bodyPr/>
          <a:lstStyle/>
          <a:p>
            <a:r>
              <a:rPr lang="en-US" altLang="en-US" dirty="0" smtClean="0"/>
              <a:t>Defined Contribution amount can be used to pay for Medical and Pharmacy,</a:t>
            </a:r>
            <a:r>
              <a:rPr lang="en-US" altLang="en-US" baseline="0" dirty="0" smtClean="0"/>
              <a:t> dental and vision premiums.  It cannot be used to offset personal contribution to FSA or HSA.  Here is a screenshot what  you will be able to see once you log in during Annual Enrollment: </a:t>
            </a:r>
            <a:r>
              <a:rPr lang="en-US" altLang="en-US" dirty="0" smtClean="0"/>
              <a:t>Benefit</a:t>
            </a:r>
            <a:r>
              <a:rPr lang="en-US" altLang="en-US" baseline="0" dirty="0" smtClean="0"/>
              <a:t> Solver view. Defined contribution amount will appear as monthly credit and will be applied toward the purchase of the </a:t>
            </a:r>
            <a:r>
              <a:rPr lang="en-US" altLang="en-US" baseline="0" dirty="0" err="1" smtClean="0"/>
              <a:t>HealthFlex</a:t>
            </a:r>
            <a:r>
              <a:rPr lang="en-US" altLang="en-US" baseline="0" dirty="0" smtClean="0"/>
              <a:t> plans you select. </a:t>
            </a:r>
            <a:endParaRPr lang="en-US" altLang="en-US" dirty="0" smtClean="0"/>
          </a:p>
        </p:txBody>
      </p:sp>
      <p:sp>
        <p:nvSpPr>
          <p:cNvPr id="4" name="Slide Number Placeholder 3"/>
          <p:cNvSpPr>
            <a:spLocks noGrp="1"/>
          </p:cNvSpPr>
          <p:nvPr>
            <p:ph type="sldNum" sz="quarter" idx="5"/>
          </p:nvPr>
        </p:nvSpPr>
        <p:spPr/>
        <p:txBody>
          <a:bodyPr/>
          <a:lstStyle/>
          <a:p>
            <a:fld id="{2D4EC6FC-D1A7-4160-88B5-66774A7B6CDC}" type="slidenum">
              <a:rPr lang="en-US" smtClean="0"/>
              <a:pPr/>
              <a:t>27</a:t>
            </a:fld>
            <a:endParaRPr lang="en-US" dirty="0"/>
          </a:p>
        </p:txBody>
      </p:sp>
      <p:sp>
        <p:nvSpPr>
          <p:cNvPr id="5" name="Slide Image Placeholder 4"/>
          <p:cNvSpPr>
            <a:spLocks noGrp="1" noRot="1" noChangeAspect="1"/>
          </p:cNvSpPr>
          <p:nvPr>
            <p:ph type="sldImg"/>
          </p:nvPr>
        </p:nvSpPr>
        <p:spPr/>
      </p:sp>
      <p:sp>
        <p:nvSpPr>
          <p:cNvPr id="6" name="Notes Placeholder 2"/>
          <p:cNvSpPr txBox="1">
            <a:spLocks/>
          </p:cNvSpPr>
          <p:nvPr/>
        </p:nvSpPr>
        <p:spPr bwMode="auto">
          <a:xfrm>
            <a:off x="1066800" y="4568834"/>
            <a:ext cx="5029200" cy="41830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07" tIns="46504" rIns="93007" bIns="46504" numCol="1" anchor="t" anchorCtr="0" compatLnSpc="1">
            <a:prstTxWarp prst="textNoShape">
              <a:avLst/>
            </a:prstTxWarp>
          </a:bodyPr>
          <a:lst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ltLang="en-US" b="0" dirty="0" smtClean="0"/>
              <a:t>Earlier, we mentioned the defined contribution, or DC.   Here is a sense of how that will </a:t>
            </a:r>
            <a:r>
              <a:rPr lang="en-US" altLang="en-US" b="0" dirty="0"/>
              <a:t>appear on the </a:t>
            </a:r>
            <a:r>
              <a:rPr lang="en-US" altLang="en-US" b="0" dirty="0" err="1"/>
              <a:t>Benefitsolver</a:t>
            </a:r>
            <a:r>
              <a:rPr lang="en-US" altLang="en-US" b="0" dirty="0"/>
              <a:t> website when you are making your elections. You’ll see the price of each plan, and then a running total on the side of your total cost based on the plan(s) you elect.  Your total premium for medical/pharmacy/behavioral health plus dental and vision premiums will be offset by the “credit” from your DC.  </a:t>
            </a:r>
          </a:p>
          <a:p>
            <a:endParaRPr lang="en-US" altLang="en-US" b="0" dirty="0"/>
          </a:p>
          <a:p>
            <a:r>
              <a:rPr lang="en-US" altLang="en-US" b="0" dirty="0"/>
              <a:t>You cannot use the DC to offset personal flexible spending or health savings account contributions. But any leftover DC will automatically be deposited in your health reimbursement or health savings account.</a:t>
            </a:r>
          </a:p>
          <a:p>
            <a:endParaRPr lang="en-US" altLang="en-US" b="0" dirty="0"/>
          </a:p>
          <a:p>
            <a:endParaRPr lang="en-US" altLang="en-US" b="0" i="1" dirty="0" smtClean="0">
              <a:solidFill>
                <a:srgbClr val="00B05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 talk through </a:t>
            </a:r>
            <a:r>
              <a:rPr lang="en-US" dirty="0" err="1" smtClean="0"/>
              <a:t>HealthFlex</a:t>
            </a:r>
            <a:r>
              <a:rPr lang="en-US" dirty="0" smtClean="0"/>
              <a:t> Exchange—a new health plan product from the General Board of Pension and Health Benefits and our conference’s approach to health benefits for 2016.</a:t>
            </a:r>
          </a:p>
          <a:p>
            <a:endParaRPr lang="en-US" dirty="0" smtClean="0"/>
          </a:p>
          <a:p>
            <a:r>
              <a:rPr lang="en-US" dirty="0" smtClean="0"/>
              <a:t>We will be discussing these in sections—starting out by thinking about </a:t>
            </a:r>
            <a:r>
              <a:rPr lang="en-US" dirty="0" err="1" smtClean="0"/>
              <a:t>HealthFlex</a:t>
            </a:r>
            <a:r>
              <a:rPr lang="en-US" dirty="0" smtClean="0"/>
              <a:t> Exchange and  health insurance as a whole, and then getting deeper into some of the new concepts, like “defined contribution” and different types of plans and health accounts that you’ll choose from during AE this year.</a:t>
            </a:r>
          </a:p>
          <a:p>
            <a:endParaRPr lang="en-US" dirty="0" smtClean="0"/>
          </a:p>
          <a:p>
            <a:r>
              <a:rPr lang="en-US" dirty="0" smtClean="0"/>
              <a:t>We will have a video to kick off and introduce each section, and then we’ll review the information and give you an opportunity to ask questions about each section of information. </a:t>
            </a:r>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2</a:t>
            </a:fld>
            <a:endParaRPr lang="en-US" dirty="0"/>
          </a:p>
        </p:txBody>
      </p:sp>
    </p:spTree>
    <p:extLst>
      <p:ext uri="{BB962C8B-B14F-4D97-AF65-F5344CB8AC3E}">
        <p14:creationId xmlns:p14="http://schemas.microsoft.com/office/powerpoint/2010/main" val="654270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Notes Placeholder 2"/>
          <p:cNvSpPr>
            <a:spLocks noGrp="1"/>
          </p:cNvSpPr>
          <p:nvPr>
            <p:ph type="body" idx="1"/>
          </p:nvPr>
        </p:nvSpPr>
        <p:spPr/>
        <p:txBody>
          <a:bodyPr/>
          <a:lstStyle/>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fld id="{2D4EC6FC-D1A7-4160-88B5-66774A7B6CDC}" type="slidenum">
              <a:rPr lang="en-US" smtClean="0"/>
              <a:pPr/>
              <a:t>28</a:t>
            </a:fld>
            <a:endParaRPr lang="en-US" dirty="0"/>
          </a:p>
        </p:txBody>
      </p:sp>
      <p:sp>
        <p:nvSpPr>
          <p:cNvPr id="5" name="Slide Image Placeholder 4"/>
          <p:cNvSpPr>
            <a:spLocks noGrp="1" noRot="1" noChangeAspect="1"/>
          </p:cNvSpPr>
          <p:nvPr>
            <p:ph type="sldImg"/>
          </p:nvPr>
        </p:nvSpPr>
        <p:spPr/>
      </p:sp>
      <p:sp>
        <p:nvSpPr>
          <p:cNvPr id="6" name="Notes Placeholder 2"/>
          <p:cNvSpPr txBox="1">
            <a:spLocks/>
          </p:cNvSpPr>
          <p:nvPr/>
        </p:nvSpPr>
        <p:spPr bwMode="auto">
          <a:xfrm>
            <a:off x="1066800" y="4568834"/>
            <a:ext cx="5029200" cy="41830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07" tIns="46504" rIns="93007" bIns="46504" numCol="1" anchor="t" anchorCtr="0" compatLnSpc="1">
            <a:prstTxWarp prst="textNoShape">
              <a:avLst/>
            </a:prstTxWarp>
          </a:bodyPr>
          <a:lst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ltLang="en-US" b="0" dirty="0" smtClean="0"/>
              <a:t>The </a:t>
            </a:r>
            <a:r>
              <a:rPr lang="en-US" altLang="en-US" b="0" dirty="0"/>
              <a:t>DC acts like a “gift card” that you can use to buy your HealthFlex plan.		</a:t>
            </a:r>
          </a:p>
          <a:p>
            <a:endParaRPr lang="en-US" altLang="en-US" b="0" dirty="0"/>
          </a:p>
          <a:p>
            <a:r>
              <a:rPr lang="en-US" altLang="en-US" b="0" dirty="0"/>
              <a:t>If you choose a plan or plans that cost more than your DC, you’ll have to pay the balance from pre-tax salary deductions.</a:t>
            </a:r>
          </a:p>
          <a:p>
            <a:endParaRPr lang="en-US" altLang="en-US" b="0" dirty="0"/>
          </a:p>
          <a:p>
            <a:r>
              <a:rPr lang="en-US" altLang="en-US" b="0" dirty="0"/>
              <a:t>If you have leftover funds from your DC, those funds will be credited to your health reimbursement or health savings account, depending on your plan.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29</a:t>
            </a:fld>
            <a:endParaRPr lang="en-US" dirty="0"/>
          </a:p>
        </p:txBody>
      </p:sp>
    </p:spTree>
    <p:extLst>
      <p:ext uri="{BB962C8B-B14F-4D97-AF65-F5344CB8AC3E}">
        <p14:creationId xmlns:p14="http://schemas.microsoft.com/office/powerpoint/2010/main" val="1119732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WageWorks</a:t>
            </a:r>
            <a:r>
              <a:rPr lang="en-US" dirty="0" smtClean="0"/>
              <a:t> Debit Card will</a:t>
            </a:r>
            <a:r>
              <a:rPr lang="en-US" baseline="0" dirty="0" smtClean="0"/>
              <a:t> deduct MRA funds first ‘use it or lose it’. </a:t>
            </a:r>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33</a:t>
            </a:fld>
            <a:endParaRPr lang="en-US" dirty="0"/>
          </a:p>
        </p:txBody>
      </p:sp>
    </p:spTree>
    <p:extLst>
      <p:ext uri="{BB962C8B-B14F-4D97-AF65-F5344CB8AC3E}">
        <p14:creationId xmlns:p14="http://schemas.microsoft.com/office/powerpoint/2010/main" val="4265510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34</a:t>
            </a:fld>
            <a:endParaRPr lang="en-US" dirty="0"/>
          </a:p>
        </p:txBody>
      </p:sp>
    </p:spTree>
    <p:extLst>
      <p:ext uri="{BB962C8B-B14F-4D97-AF65-F5344CB8AC3E}">
        <p14:creationId xmlns:p14="http://schemas.microsoft.com/office/powerpoint/2010/main" val="78631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38</a:t>
            </a:fld>
            <a:endParaRPr lang="en-US" dirty="0"/>
          </a:p>
        </p:txBody>
      </p:sp>
    </p:spTree>
    <p:extLst>
      <p:ext uri="{BB962C8B-B14F-4D97-AF65-F5344CB8AC3E}">
        <p14:creationId xmlns:p14="http://schemas.microsoft.com/office/powerpoint/2010/main" val="1127140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39</a:t>
            </a:fld>
            <a:endParaRPr lang="en-US" dirty="0"/>
          </a:p>
        </p:txBody>
      </p:sp>
    </p:spTree>
    <p:extLst>
      <p:ext uri="{BB962C8B-B14F-4D97-AF65-F5344CB8AC3E}">
        <p14:creationId xmlns:p14="http://schemas.microsoft.com/office/powerpoint/2010/main" val="1367556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40</a:t>
            </a:fld>
            <a:endParaRPr lang="en-US" dirty="0"/>
          </a:p>
        </p:txBody>
      </p:sp>
    </p:spTree>
    <p:extLst>
      <p:ext uri="{BB962C8B-B14F-4D97-AF65-F5344CB8AC3E}">
        <p14:creationId xmlns:p14="http://schemas.microsoft.com/office/powerpoint/2010/main" val="1367556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41</a:t>
            </a:fld>
            <a:endParaRPr lang="en-US" dirty="0"/>
          </a:p>
        </p:txBody>
      </p:sp>
    </p:spTree>
    <p:extLst>
      <p:ext uri="{BB962C8B-B14F-4D97-AF65-F5344CB8AC3E}">
        <p14:creationId xmlns:p14="http://schemas.microsoft.com/office/powerpoint/2010/main" val="1912447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Notes Placeholder 2"/>
          <p:cNvSpPr>
            <a:spLocks noGrp="1"/>
          </p:cNvSpPr>
          <p:nvPr>
            <p:ph type="body" idx="1"/>
          </p:nvPr>
        </p:nvSpPr>
        <p:spPr/>
        <p:txBody>
          <a:bodyPr/>
          <a:lstStyle/>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fld id="{2D4EC6FC-D1A7-4160-88B5-66774A7B6CDC}" type="slidenum">
              <a:rPr lang="en-US" smtClean="0"/>
              <a:pPr/>
              <a:t>45</a:t>
            </a:fld>
            <a:endParaRPr lang="en-US" dirty="0"/>
          </a:p>
        </p:txBody>
      </p:sp>
      <p:sp>
        <p:nvSpPr>
          <p:cNvPr id="5" name="Slide Image Placeholder 4"/>
          <p:cNvSpPr>
            <a:spLocks noGrp="1" noRot="1" noChangeAspect="1"/>
          </p:cNvSpPr>
          <p:nvPr>
            <p:ph type="sldImg"/>
          </p:nvPr>
        </p:nvSpPr>
        <p:spPr/>
      </p:sp>
      <p:sp>
        <p:nvSpPr>
          <p:cNvPr id="6" name="Notes Placeholder 2"/>
          <p:cNvSpPr txBox="1">
            <a:spLocks/>
          </p:cNvSpPr>
          <p:nvPr/>
        </p:nvSpPr>
        <p:spPr bwMode="auto">
          <a:xfrm>
            <a:off x="1066800" y="4568834"/>
            <a:ext cx="5029200" cy="41830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07" tIns="46504" rIns="93007" bIns="46504" numCol="1" anchor="t" anchorCtr="0" compatLnSpc="1">
            <a:prstTxWarp prst="textNoShape">
              <a:avLst/>
            </a:prstTxWarp>
          </a:bodyPr>
          <a:lst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ltLang="en-US" b="0" dirty="0" smtClean="0"/>
              <a:t>HealthFlex will have some helpful tools to assist you in sorting through the 5 </a:t>
            </a:r>
            <a:r>
              <a:rPr lang="en-US" altLang="en-US" b="0" dirty="0"/>
              <a:t>medical/pharmacy plan combinations to select the options that work best for you.</a:t>
            </a:r>
          </a:p>
          <a:p>
            <a:endParaRPr lang="en-US" altLang="en-US" b="0" dirty="0"/>
          </a:p>
          <a:p>
            <a:r>
              <a:rPr lang="en-US" altLang="en-US" b="0" dirty="0" smtClean="0"/>
              <a:t>The first—WebMD’s Coverage </a:t>
            </a:r>
            <a:r>
              <a:rPr lang="en-US" altLang="en-US" b="0" dirty="0"/>
              <a:t>A</a:t>
            </a:r>
            <a:r>
              <a:rPr lang="en-US" altLang="en-US" b="0" dirty="0" smtClean="0"/>
              <a:t>dvisor—will be available in September.  You can enter information about yourself, including:</a:t>
            </a:r>
          </a:p>
          <a:p>
            <a:r>
              <a:rPr lang="en-US" altLang="en-US" b="0" dirty="0" smtClean="0"/>
              <a:t>-family members</a:t>
            </a:r>
          </a:p>
          <a:p>
            <a:r>
              <a:rPr lang="en-US" altLang="en-US" b="0" dirty="0" smtClean="0"/>
              <a:t>-general health status</a:t>
            </a:r>
          </a:p>
          <a:p>
            <a:r>
              <a:rPr lang="en-US" altLang="en-US" b="0" dirty="0" smtClean="0"/>
              <a:t>-number of doctor visits or hospitalizations </a:t>
            </a:r>
            <a:r>
              <a:rPr lang="en-US" altLang="en-US" b="0" dirty="0"/>
              <a:t>expected (for you and family)</a:t>
            </a:r>
          </a:p>
          <a:p>
            <a:r>
              <a:rPr lang="en-US" altLang="en-US" b="0" dirty="0"/>
              <a:t>-how many medications you take (for you and </a:t>
            </a:r>
            <a:r>
              <a:rPr lang="en-US" altLang="en-US" b="0" dirty="0" smtClean="0"/>
              <a:t>family)</a:t>
            </a:r>
          </a:p>
          <a:p>
            <a:endParaRPr lang="en-US" altLang="en-US" b="0" dirty="0" smtClean="0"/>
          </a:p>
          <a:p>
            <a:r>
              <a:rPr lang="en-US" altLang="en-US" b="0" dirty="0" smtClean="0"/>
              <a:t>All information you </a:t>
            </a:r>
            <a:r>
              <a:rPr lang="en-US" altLang="en-US" b="0" dirty="0"/>
              <a:t>enter in Coverage Advisor remains confidential and is not shared with your church or conference.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52</a:t>
            </a:fld>
            <a:endParaRPr lang="en-US" dirty="0"/>
          </a:p>
        </p:txBody>
      </p:sp>
    </p:spTree>
    <p:extLst>
      <p:ext uri="{BB962C8B-B14F-4D97-AF65-F5344CB8AC3E}">
        <p14:creationId xmlns:p14="http://schemas.microsoft.com/office/powerpoint/2010/main" val="258234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6434"/>
            <a:ext cx="5029200" cy="4701444"/>
          </a:xfrm>
        </p:spPr>
        <p:txBody>
          <a:bodyPr/>
          <a:lstStyle/>
          <a:p>
            <a:r>
              <a:rPr lang="en-US" dirty="0" smtClean="0"/>
              <a:t>Before we kick off the video and the detailed sections, we want to briefly talk about what </a:t>
            </a:r>
            <a:r>
              <a:rPr lang="en-US" dirty="0" err="1" smtClean="0"/>
              <a:t>HealthFlex</a:t>
            </a:r>
            <a:r>
              <a:rPr lang="en-US" dirty="0" smtClean="0"/>
              <a:t> Exchange is:</a:t>
            </a:r>
          </a:p>
          <a:p>
            <a:endParaRPr lang="en-US" dirty="0"/>
          </a:p>
          <a:p>
            <a:r>
              <a:rPr lang="en-US" dirty="0" smtClean="0"/>
              <a:t>It’s the same group health plan—</a:t>
            </a:r>
            <a:r>
              <a:rPr lang="en-US" dirty="0" err="1" smtClean="0"/>
              <a:t>HealthFlex</a:t>
            </a:r>
            <a:r>
              <a:rPr lang="en-US" dirty="0" smtClean="0"/>
              <a:t>—that we have had through the General Board in the past.  It’s not an individual plan or a government plan.  There are a few key differences though that we will highlight throughout our time today:</a:t>
            </a:r>
          </a:p>
          <a:p>
            <a:r>
              <a:rPr lang="en-US" dirty="0" smtClean="0"/>
              <a:t>--you’ll have more choices of plans come November (5 medical, 3 dental, 2 vision) to meet your individual needs.</a:t>
            </a:r>
          </a:p>
          <a:p>
            <a:r>
              <a:rPr lang="en-US" dirty="0" smtClean="0"/>
              <a:t>--you’ll have a fixed amount of money from the conference/local church to offset your premium costs. This is called a defined contribution and we will talk more about it later.</a:t>
            </a:r>
          </a:p>
          <a:p>
            <a:r>
              <a:rPr lang="en-US" dirty="0" smtClean="0"/>
              <a:t>--you’ll see exactly the premium cost differences between each </a:t>
            </a:r>
            <a:r>
              <a:rPr lang="en-US" dirty="0" err="1" smtClean="0"/>
              <a:t>HealthFlex</a:t>
            </a:r>
            <a:r>
              <a:rPr lang="en-US" dirty="0" smtClean="0"/>
              <a:t> plan, and be able to weigh the up front cost with the potential out of pocket cost over the year to make your plan selection.</a:t>
            </a:r>
          </a:p>
          <a:p>
            <a:endParaRPr lang="en-US" dirty="0" smtClean="0"/>
          </a:p>
          <a:p>
            <a:r>
              <a:rPr lang="en-US" dirty="0" smtClean="0"/>
              <a:t>The conference is offering this new opportunity as a response to a changing health care environment.  The Affordable Care Act is requiring that we handle health benefits a bit differently—including making them less generous in terms of what employer-insurance can cover. By giving you more choice over the plan that is best for you, we hope to make that transition (which is happening all over the country) more positive for you and your family.</a:t>
            </a:r>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4</a:t>
            </a:fld>
            <a:endParaRPr lang="en-US" dirty="0"/>
          </a:p>
        </p:txBody>
      </p:sp>
    </p:spTree>
    <p:extLst>
      <p:ext uri="{BB962C8B-B14F-4D97-AF65-F5344CB8AC3E}">
        <p14:creationId xmlns:p14="http://schemas.microsoft.com/office/powerpoint/2010/main" val="2324750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59</a:t>
            </a:fld>
            <a:endParaRPr lang="en-US" dirty="0"/>
          </a:p>
        </p:txBody>
      </p:sp>
    </p:spTree>
    <p:extLst>
      <p:ext uri="{BB962C8B-B14F-4D97-AF65-F5344CB8AC3E}">
        <p14:creationId xmlns:p14="http://schemas.microsoft.com/office/powerpoint/2010/main" val="143263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Notes Placeholder 2"/>
          <p:cNvSpPr>
            <a:spLocks noGrp="1"/>
          </p:cNvSpPr>
          <p:nvPr>
            <p:ph type="body" idx="1"/>
          </p:nvPr>
        </p:nvSpPr>
        <p:spPr/>
        <p:txBody>
          <a:bodyPr/>
          <a:lstStyle/>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fld id="{2D4EC6FC-D1A7-4160-88B5-66774A7B6CDC}" type="slidenum">
              <a:rPr lang="en-US" smtClean="0"/>
              <a:pPr/>
              <a:t>73</a:t>
            </a:fld>
            <a:endParaRPr lang="en-US" dirty="0"/>
          </a:p>
        </p:txBody>
      </p:sp>
      <p:sp>
        <p:nvSpPr>
          <p:cNvPr id="5" name="Slide Image Placeholder 4"/>
          <p:cNvSpPr>
            <a:spLocks noGrp="1" noRot="1" noChangeAspect="1"/>
          </p:cNvSpPr>
          <p:nvPr>
            <p:ph type="sldImg"/>
          </p:nvPr>
        </p:nvSpPr>
        <p:spPr/>
      </p:sp>
      <p:sp>
        <p:nvSpPr>
          <p:cNvPr id="6" name="Rectangle 3"/>
          <p:cNvSpPr txBox="1">
            <a:spLocks noChangeArrowheads="1"/>
          </p:cNvSpPr>
          <p:nvPr/>
        </p:nvSpPr>
        <p:spPr bwMode="auto">
          <a:xfrm>
            <a:off x="1066800" y="4568834"/>
            <a:ext cx="5029200" cy="4183063"/>
          </a:xfrm>
          <a:prstGeom prst="rect">
            <a:avLst/>
          </a:prstGeom>
          <a:noFill/>
          <a:ln w="9525">
            <a:noFill/>
            <a:miter lim="800000"/>
            <a:headEnd/>
            <a:tailEnd/>
          </a:ln>
          <a:effectLst/>
        </p:spPr>
        <p:txBody>
          <a:bodyPr vert="horz" wrap="square" lIns="93007" tIns="46504" rIns="93007" bIns="46504" numCol="1" anchor="t" anchorCtr="0" compatLnSpc="1">
            <a:prstTxWarp prst="textNoShape">
              <a:avLst/>
            </a:prstTxWarp>
          </a:bodyPr>
          <a:lst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0" dirty="0" smtClean="0">
                <a:latin typeface="Arial" pitchFamily="34" charset="0"/>
              </a:rPr>
              <a:t>We are excited about this direction, because we believe HealthFlex Exchange offers benefits to the Church and Conference as well as to you.  It’s a win-win.</a:t>
            </a:r>
          </a:p>
          <a:p>
            <a:endParaRPr lang="en-US" b="0" dirty="0">
              <a:latin typeface="Arial" pitchFamily="34" charset="0"/>
            </a:endParaRPr>
          </a:p>
          <a:p>
            <a:r>
              <a:rPr lang="en-US" b="0" dirty="0">
                <a:latin typeface="Arial" pitchFamily="34" charset="0"/>
              </a:rPr>
              <a:t>We can continue to offer group health coverage and not terminate our plan due to high/unsustainable costs or fear of exceeding the Cadillac tax.</a:t>
            </a:r>
          </a:p>
          <a:p>
            <a:endParaRPr lang="en-US" b="0" dirty="0">
              <a:latin typeface="Arial" pitchFamily="34" charset="0"/>
            </a:endParaRPr>
          </a:p>
          <a:p>
            <a:r>
              <a:rPr lang="en-US" b="0" dirty="0">
                <a:latin typeface="Arial" pitchFamily="34" charset="0"/>
              </a:rPr>
              <a:t>But you have greater choice—to choose a plan that really fits your needs.  You can take the amount of defined contribution we give you and use it to purchase a more-expensive plan, or to purchase a less-expensive plan and add dental and additional vision benefits or possibly have some left over in an HRA or HSA.  It’s your choice. And HealthFlex will give you good decision support tools to help you select the HealthFlex plan that best fit your needs.</a:t>
            </a:r>
          </a:p>
          <a:p>
            <a:endParaRPr lang="en-US" b="0" dirty="0"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dirty="0" smtClean="0">
                <a:latin typeface="Arial" pitchFamily="34" charset="0"/>
              </a:rPr>
              <a:t>This presentation is just an overview introduction to HealthFlex Exchange. </a:t>
            </a:r>
            <a:endParaRPr lang="en-US" dirty="0">
              <a:latin typeface="Arial" pitchFamily="34" charset="0"/>
            </a:endParaRPr>
          </a:p>
          <a:p>
            <a:r>
              <a:rPr lang="en-US" dirty="0" smtClean="0">
                <a:latin typeface="Arial" pitchFamily="34" charset="0"/>
              </a:rPr>
              <a:t>You’ll learn much more by attending a HealthFlex Exchange workshop in September/early October. </a:t>
            </a:r>
          </a:p>
          <a:p>
            <a:r>
              <a:rPr lang="en-US" dirty="0">
                <a:latin typeface="Arial" pitchFamily="34" charset="0"/>
              </a:rPr>
              <a:t>Watch for </a:t>
            </a:r>
            <a:r>
              <a:rPr lang="en-US" dirty="0" smtClean="0">
                <a:latin typeface="Arial" pitchFamily="34" charset="0"/>
              </a:rPr>
              <a:t>an announcement with workshop dates and location, as well as a brochure and other materials coming your way in late summer.</a:t>
            </a:r>
          </a:p>
          <a:p>
            <a:r>
              <a:rPr lang="en-US" dirty="0" smtClean="0">
                <a:latin typeface="Arial" pitchFamily="34" charset="0"/>
              </a:rPr>
              <a:t>The HealthFlex Exchange handout also provides a good outline of what HealthFlex Exchange is all about</a:t>
            </a:r>
            <a:r>
              <a:rPr lang="en-US" dirty="0">
                <a:latin typeface="Arial" pitchFamily="34" charset="0"/>
              </a:rPr>
              <a:t> </a:t>
            </a:r>
            <a:r>
              <a:rPr lang="en-US" dirty="0" smtClean="0">
                <a:latin typeface="Arial" pitchFamily="34" charset="0"/>
              </a:rPr>
              <a:t>(pass out handout below):</a:t>
            </a:r>
          </a:p>
        </p:txBody>
      </p:sp>
      <p:sp>
        <p:nvSpPr>
          <p:cNvPr id="4" name="Slide Number Placeholder 3"/>
          <p:cNvSpPr>
            <a:spLocks noGrp="1"/>
          </p:cNvSpPr>
          <p:nvPr>
            <p:ph type="sldNum" sz="quarter" idx="5"/>
          </p:nvPr>
        </p:nvSpPr>
        <p:spPr/>
        <p:txBody>
          <a:bodyPr/>
          <a:lstStyle/>
          <a:p>
            <a:pPr>
              <a:defRPr/>
            </a:pPr>
            <a:fld id="{ACA0CBBC-AAC9-42DA-B97B-A3D06DFAA57F}" type="slidenum">
              <a:rPr lang="en-US" smtClean="0"/>
              <a:pPr>
                <a:defRPr/>
              </a:pPr>
              <a:t>74</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272" y="6160538"/>
            <a:ext cx="1512159" cy="1941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Notes Placeholder 2"/>
          <p:cNvSpPr>
            <a:spLocks noGrp="1"/>
          </p:cNvSpPr>
          <p:nvPr>
            <p:ph type="body" idx="1"/>
          </p:nvPr>
        </p:nvSpPr>
        <p:spPr/>
        <p:txBody>
          <a:bodyPr/>
          <a:lstStyle/>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fld id="{2D4EC6FC-D1A7-4160-88B5-66774A7B6CDC}" type="slidenum">
              <a:rPr lang="en-US" smtClean="0"/>
              <a:pPr/>
              <a:t>5</a:t>
            </a:fld>
            <a:endParaRPr lang="en-US" dirty="0"/>
          </a:p>
        </p:txBody>
      </p:sp>
      <p:sp>
        <p:nvSpPr>
          <p:cNvPr id="5" name="Slide Image Placeholder 4"/>
          <p:cNvSpPr>
            <a:spLocks noGrp="1" noRot="1" noChangeAspect="1"/>
          </p:cNvSpPr>
          <p:nvPr>
            <p:ph type="sldImg"/>
          </p:nvPr>
        </p:nvSpPr>
        <p:spPr/>
      </p:sp>
      <p:sp>
        <p:nvSpPr>
          <p:cNvPr id="6" name="Rectangle 3"/>
          <p:cNvSpPr txBox="1">
            <a:spLocks noChangeArrowheads="1"/>
          </p:cNvSpPr>
          <p:nvPr/>
        </p:nvSpPr>
        <p:spPr bwMode="auto">
          <a:xfrm>
            <a:off x="1066800" y="4568836"/>
            <a:ext cx="5029200" cy="4183063"/>
          </a:xfrm>
          <a:prstGeom prst="rect">
            <a:avLst/>
          </a:prstGeom>
          <a:noFill/>
          <a:ln w="9525">
            <a:noFill/>
            <a:miter lim="800000"/>
            <a:headEnd/>
            <a:tailEnd/>
          </a:ln>
          <a:effectLst/>
        </p:spPr>
        <p:txBody>
          <a:bodyPr vert="horz" wrap="square" lIns="93007" tIns="46504" rIns="93007" bIns="46504" numCol="1" anchor="t" anchorCtr="0" compatLnSpc="1">
            <a:prstTxWarp prst="textNoShape">
              <a:avLst/>
            </a:prstTxWarp>
          </a:bodyPr>
          <a:lst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0" dirty="0" smtClean="0">
                <a:latin typeface="Arial" pitchFamily="34" charset="0"/>
              </a:rPr>
              <a:t>A little bit off background detail about the Affordable Care Act (sometimes called “Obamacare”).  There are two key parts of this Act that have driven the need for change to our health care benefits. </a:t>
            </a:r>
          </a:p>
          <a:p>
            <a:endParaRPr lang="en-US" b="0" dirty="0" smtClean="0">
              <a:latin typeface="Arial" pitchFamily="34" charset="0"/>
            </a:endParaRPr>
          </a:p>
          <a:p>
            <a:r>
              <a:rPr lang="en-US" b="0" dirty="0" smtClean="0">
                <a:latin typeface="Arial" pitchFamily="34" charset="0"/>
              </a:rPr>
              <a:t>First: </a:t>
            </a:r>
            <a:r>
              <a:rPr lang="en-US" b="0" dirty="0">
                <a:latin typeface="Arial" pitchFamily="34" charset="0"/>
              </a:rPr>
              <a:t>there is an excise tax (sometimes called a Cadillac tax) on high-cost plans beginning in 2018.  To avoid a sudden drop off of benefits, our conference wants to begin to offer plans that cost less—and therefore have less generous benefits—in advance of 2018.  We want to do this in a way that empowers you rather than just takes something away</a:t>
            </a:r>
          </a:p>
          <a:p>
            <a:endParaRPr lang="en-US" b="0" dirty="0" smtClean="0">
              <a:latin typeface="Arial" pitchFamily="34" charset="0"/>
            </a:endParaRPr>
          </a:p>
          <a:p>
            <a:r>
              <a:rPr lang="en-US" b="0" dirty="0" smtClean="0">
                <a:latin typeface="Arial" pitchFamily="34" charset="0"/>
              </a:rPr>
              <a:t>Second: the public marketplaces (through Healthcare.gov) have introduced the concept of “shopping” for health insurance, comparing plans and prices, and the concepts of gold, silver, and bronze level plans.  We are not transitioning to the public marketplace, but these are concepts that we want to incorporate.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Notes Placeholder 2"/>
          <p:cNvSpPr>
            <a:spLocks noGrp="1"/>
          </p:cNvSpPr>
          <p:nvPr>
            <p:ph type="body" idx="1"/>
          </p:nvPr>
        </p:nvSpPr>
        <p:spPr/>
        <p:txBody>
          <a:bodyPr/>
          <a:lstStyle/>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fld id="{2D4EC6FC-D1A7-4160-88B5-66774A7B6CDC}" type="slidenum">
              <a:rPr lang="en-US" smtClean="0"/>
              <a:pPr/>
              <a:t>6</a:t>
            </a:fld>
            <a:endParaRPr lang="en-US" dirty="0"/>
          </a:p>
        </p:txBody>
      </p:sp>
      <p:sp>
        <p:nvSpPr>
          <p:cNvPr id="5" name="Slide Image Placeholder 4"/>
          <p:cNvSpPr>
            <a:spLocks noGrp="1" noRot="1" noChangeAspect="1"/>
          </p:cNvSpPr>
          <p:nvPr>
            <p:ph type="sldImg"/>
          </p:nvPr>
        </p:nvSpPr>
        <p:spPr/>
      </p:sp>
      <p:sp>
        <p:nvSpPr>
          <p:cNvPr id="6" name="Rectangle 3"/>
          <p:cNvSpPr txBox="1">
            <a:spLocks noChangeArrowheads="1"/>
          </p:cNvSpPr>
          <p:nvPr/>
        </p:nvSpPr>
        <p:spPr bwMode="auto">
          <a:xfrm>
            <a:off x="1066800" y="4568836"/>
            <a:ext cx="5029200" cy="4183063"/>
          </a:xfrm>
          <a:prstGeom prst="rect">
            <a:avLst/>
          </a:prstGeom>
          <a:noFill/>
          <a:ln w="9525">
            <a:noFill/>
            <a:miter lim="800000"/>
            <a:headEnd/>
            <a:tailEnd/>
          </a:ln>
          <a:effectLst/>
        </p:spPr>
        <p:txBody>
          <a:bodyPr vert="horz" wrap="square" lIns="93007" tIns="46504" rIns="93007" bIns="46504" numCol="1" anchor="t" anchorCtr="0" compatLnSpc="1">
            <a:prstTxWarp prst="textNoShape">
              <a:avLst/>
            </a:prstTxWarp>
          </a:bodyPr>
          <a:lst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0" dirty="0" smtClean="0">
                <a:latin typeface="Arial" pitchFamily="34" charset="0"/>
              </a:rPr>
              <a:t>In addition to the Affordable Care Act, it has been found that having some cost share for health services can help raise awareness and create wiser decision making when it comes to using health care.  </a:t>
            </a:r>
          </a:p>
          <a:p>
            <a:endParaRPr lang="en-US" b="0" dirty="0">
              <a:latin typeface="Arial" pitchFamily="34" charset="0"/>
            </a:endParaRPr>
          </a:p>
          <a:p>
            <a:r>
              <a:rPr lang="en-US" b="0" dirty="0" smtClean="0">
                <a:latin typeface="Arial" pitchFamily="34" charset="0"/>
              </a:rPr>
              <a:t>Behavioral economics tells us when something seems “free” (or fully covered by our health plan with no cost share)—we don’t really think much about whether we “need” it or whether it is the best use of our money.  But if we have a share in the cost, we might think harder about the best way to use our money.  This might mean choosing a generic over a brand medication, asking a physician if a treatment is necessary or the most cost-effective, or seeking a second opinion to ensure medical necessity. This can lead to lower health plan costs for each individual as well as the Church/conference. It can also lead to better health outcomes, as we become more engaged consumers of health care.</a:t>
            </a:r>
          </a:p>
          <a:p>
            <a:r>
              <a:rPr lang="en-US" b="0" dirty="0" smtClean="0">
                <a:latin typeface="Arial" pitchFamily="34" charset="0"/>
              </a:rPr>
              <a:t>We also know that not everyone needs the most expensive plan.</a:t>
            </a:r>
            <a:endParaRPr lang="en-US" b="0"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xfrm>
            <a:off x="446088" y="4416430"/>
            <a:ext cx="5918200" cy="48799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solidFill>
                <a:srgbClr val="000000"/>
              </a:solidFill>
            </a:endParaRPr>
          </a:p>
        </p:txBody>
      </p:sp>
      <p:sp>
        <p:nvSpPr>
          <p:cNvPr id="4" name="Slide Number Placeholder 3"/>
          <p:cNvSpPr>
            <a:spLocks noGrp="1"/>
          </p:cNvSpPr>
          <p:nvPr>
            <p:ph type="sldNum" sz="quarter" idx="5"/>
          </p:nvPr>
        </p:nvSpPr>
        <p:spPr/>
        <p:txBody>
          <a:bodyPr/>
          <a:lstStyle/>
          <a:p>
            <a:pPr>
              <a:defRPr/>
            </a:pPr>
            <a:fld id="{2D4EC6FC-D1A7-4160-88B5-66774A7B6CDC}"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Conceptually:</a:t>
            </a:r>
            <a:endParaRPr lang="en-US" dirty="0"/>
          </a:p>
          <a:p>
            <a:pPr marL="228574" indent="-228574">
              <a:buAutoNum type="arabicPeriod"/>
            </a:pPr>
            <a:r>
              <a:rPr lang="en-US" dirty="0"/>
              <a:t>(Orange): </a:t>
            </a:r>
            <a:r>
              <a:rPr lang="en-US" dirty="0" smtClean="0"/>
              <a:t>At AE, you’ll choose </a:t>
            </a:r>
            <a:r>
              <a:rPr lang="en-US" dirty="0"/>
              <a:t>from 5 medical/pharmacy plans, 3 dental and 2 vision plans. Some are more costly up front with less out of pocket when you use services (gold) and some are less costly up front but have more out of pocket when you use services (silver).</a:t>
            </a:r>
          </a:p>
          <a:p>
            <a:pPr marL="228574" indent="-228574">
              <a:buAutoNum type="arabicPeriod"/>
            </a:pPr>
            <a:r>
              <a:rPr lang="en-US" dirty="0"/>
              <a:t>(Purple): The </a:t>
            </a:r>
            <a:r>
              <a:rPr lang="en-US" dirty="0" smtClean="0"/>
              <a:t>church/conference </a:t>
            </a:r>
            <a:r>
              <a:rPr lang="en-US" dirty="0"/>
              <a:t>will designate </a:t>
            </a:r>
            <a:r>
              <a:rPr lang="en-US" dirty="0" smtClean="0"/>
              <a:t>the same defined </a:t>
            </a:r>
            <a:r>
              <a:rPr lang="en-US" dirty="0"/>
              <a:t>contribution </a:t>
            </a:r>
            <a:r>
              <a:rPr lang="en-US" dirty="0" smtClean="0"/>
              <a:t>amount for everyone in your situation (e.g. clergy), </a:t>
            </a:r>
            <a:r>
              <a:rPr lang="en-US" dirty="0"/>
              <a:t>which </a:t>
            </a:r>
            <a:r>
              <a:rPr lang="en-US" dirty="0" smtClean="0"/>
              <a:t>will act as a “gift card” toward the purchase of your health plan.  </a:t>
            </a:r>
            <a:r>
              <a:rPr lang="en-US" dirty="0"/>
              <a:t>If you select a plan that costs more than your defined contribution </a:t>
            </a:r>
            <a:r>
              <a:rPr lang="en-US" dirty="0" smtClean="0"/>
              <a:t>is worth, </a:t>
            </a:r>
            <a:r>
              <a:rPr lang="en-US" dirty="0"/>
              <a:t>you will </a:t>
            </a:r>
            <a:r>
              <a:rPr lang="en-US" dirty="0" smtClean="0"/>
              <a:t>pay  the difference via pre-tax salary deductions. </a:t>
            </a:r>
            <a:r>
              <a:rPr lang="en-US" dirty="0"/>
              <a:t>If you choose a </a:t>
            </a:r>
            <a:r>
              <a:rPr lang="en-US" dirty="0" smtClean="0"/>
              <a:t>plan that costs less, </a:t>
            </a:r>
            <a:r>
              <a:rPr lang="en-US" dirty="0"/>
              <a:t>you may owe nothing </a:t>
            </a:r>
            <a:r>
              <a:rPr lang="en-US" dirty="0" smtClean="0"/>
              <a:t>(if less than your defined contribution) or </a:t>
            </a:r>
            <a:r>
              <a:rPr lang="en-US" dirty="0"/>
              <a:t>a lower amount</a:t>
            </a:r>
            <a:r>
              <a:rPr lang="en-US" dirty="0" smtClean="0"/>
              <a:t>. </a:t>
            </a:r>
            <a:r>
              <a:rPr lang="en-US" dirty="0"/>
              <a:t>If you have leftover “DC” </a:t>
            </a:r>
            <a:r>
              <a:rPr lang="en-US" dirty="0" smtClean="0"/>
              <a:t>dollars that you do not spend on premium, </a:t>
            </a:r>
            <a:r>
              <a:rPr lang="en-US" dirty="0"/>
              <a:t>you will keep them to use for out-of-pocket health care expenses via a health reimbursement account or health savings account, depending on the plan you choose.</a:t>
            </a:r>
          </a:p>
          <a:p>
            <a:pPr marL="228574" indent="-228574">
              <a:buAutoNum type="arabicPeriod"/>
            </a:pPr>
            <a:r>
              <a:rPr lang="en-US" dirty="0"/>
              <a:t>(Green): </a:t>
            </a:r>
            <a:r>
              <a:rPr lang="en-US" dirty="0" smtClean="0"/>
              <a:t>Your share plus your church’s share combine together to pay your full </a:t>
            </a:r>
            <a:r>
              <a:rPr lang="en-US" dirty="0" err="1" smtClean="0"/>
              <a:t>HealthFlex</a:t>
            </a:r>
            <a:r>
              <a:rPr lang="en-US" dirty="0" smtClean="0"/>
              <a:t> premium.</a:t>
            </a:r>
            <a:endParaRPr lang="en-US" dirty="0"/>
          </a:p>
          <a:p>
            <a:endParaRPr lang="en-US" dirty="0"/>
          </a:p>
          <a:p>
            <a:endParaRPr lang="en-US" dirty="0"/>
          </a:p>
        </p:txBody>
      </p:sp>
    </p:spTree>
    <p:extLst>
      <p:ext uri="{BB962C8B-B14F-4D97-AF65-F5344CB8AC3E}">
        <p14:creationId xmlns:p14="http://schemas.microsoft.com/office/powerpoint/2010/main" val="123465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things that are staying the same:</a:t>
            </a:r>
          </a:p>
          <a:p>
            <a:endParaRPr lang="en-US" dirty="0"/>
          </a:p>
          <a:p>
            <a:r>
              <a:rPr lang="en-US" dirty="0" smtClean="0"/>
              <a:t>1) Our vendors aren’t changing, so you don’t have to worry about your </a:t>
            </a:r>
            <a:r>
              <a:rPr lang="en-US" dirty="0"/>
              <a:t>doctors suddenly not being covered.</a:t>
            </a:r>
          </a:p>
          <a:p>
            <a:endParaRPr lang="en-US" dirty="0"/>
          </a:p>
          <a:p>
            <a:r>
              <a:rPr lang="en-US" dirty="0"/>
              <a:t>2) Our provider networks and drug formularies aren’t changing. In the public marketplace (healthcare.gov), sometimes we see that the networks are narrow and formularies are limited, which means not as many doctors or medications are covered. That is not the case here. The same broad nationwide networks and broad formularies will still be available through any HealthFlex plan you choose.</a:t>
            </a:r>
          </a:p>
          <a:p>
            <a:endParaRPr lang="en-US" dirty="0"/>
          </a:p>
          <a:p>
            <a:r>
              <a:rPr lang="en-US" dirty="0"/>
              <a:t>3&amp;4) You’ll have access to the same wellness </a:t>
            </a:r>
            <a:r>
              <a:rPr lang="en-US" dirty="0" smtClean="0"/>
              <a:t>programs and incentives that you always do through HealthFlex.</a:t>
            </a:r>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9</a:t>
            </a:fld>
            <a:endParaRPr lang="en-US" dirty="0"/>
          </a:p>
        </p:txBody>
      </p:sp>
    </p:spTree>
    <p:extLst>
      <p:ext uri="{BB962C8B-B14F-4D97-AF65-F5344CB8AC3E}">
        <p14:creationId xmlns:p14="http://schemas.microsoft.com/office/powerpoint/2010/main" val="2534432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you’ll have more choice and be empowered to choose the plan that best fits your </a:t>
            </a:r>
            <a:r>
              <a:rPr lang="en-US" dirty="0"/>
              <a:t>personal needs.</a:t>
            </a:r>
          </a:p>
          <a:p>
            <a:endParaRPr lang="en-US" dirty="0"/>
          </a:p>
          <a:p>
            <a:r>
              <a:rPr lang="en-US" dirty="0"/>
              <a:t>You’ll choose from 5 medical/pharmacy plan combinations, plus 3 dental and 2 vision plans.  (Even if you didn’t have dental before.)</a:t>
            </a:r>
          </a:p>
          <a:p>
            <a:endParaRPr lang="en-US" dirty="0"/>
          </a:p>
          <a:p>
            <a:r>
              <a:rPr lang="en-US" dirty="0"/>
              <a:t>You can pick a plan that aligns with your personal needs.  Maybe you have limited savings and a limited ability to handle an unexpected ER bill or hospital bill—you might want to pay more each month for the security that you won’t have to pay as much if something major happens. But maybe you have ample savings and not a lot of expected medical costs—you may want to pay less each month for a plan with more out of pocket exposure so you don’t over-insure yourself. It’s up to you.</a:t>
            </a:r>
          </a:p>
          <a:p>
            <a:endParaRPr lang="en-US" dirty="0"/>
          </a:p>
          <a:p>
            <a:r>
              <a:rPr lang="en-US" dirty="0"/>
              <a:t>And HealthFlex will give you tools like WebMD’s Coverage Advisor and the MyChoice tool during Annual Election to help guide you through your choices, if you wish. If you need more support, you can also </a:t>
            </a:r>
            <a:r>
              <a:rPr lang="en-US" dirty="0" smtClean="0"/>
              <a:t>talk to someone for more assistance.</a:t>
            </a:r>
            <a:endParaRPr lang="en-US" dirty="0"/>
          </a:p>
        </p:txBody>
      </p:sp>
      <p:sp>
        <p:nvSpPr>
          <p:cNvPr id="4" name="Slide Number Placeholder 3"/>
          <p:cNvSpPr>
            <a:spLocks noGrp="1"/>
          </p:cNvSpPr>
          <p:nvPr>
            <p:ph type="sldNum" sz="quarter" idx="10"/>
          </p:nvPr>
        </p:nvSpPr>
        <p:spPr/>
        <p:txBody>
          <a:bodyPr/>
          <a:lstStyle/>
          <a:p>
            <a:pPr>
              <a:defRPr/>
            </a:pPr>
            <a:fld id="{DBC05D28-252C-4998-9E5A-7D7B7C62B5C7}" type="slidenum">
              <a:rPr lang="en-US" smtClean="0"/>
              <a:pPr>
                <a:defRPr/>
              </a:pPr>
              <a:t>10</a:t>
            </a:fld>
            <a:endParaRPr lang="en-US" dirty="0"/>
          </a:p>
        </p:txBody>
      </p:sp>
    </p:spTree>
    <p:extLst>
      <p:ext uri="{BB962C8B-B14F-4D97-AF65-F5344CB8AC3E}">
        <p14:creationId xmlns:p14="http://schemas.microsoft.com/office/powerpoint/2010/main" val="413725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593766" cy="6858000"/>
          </a:xfrm>
          <a:prstGeom prst="rect">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7538" y="804863"/>
            <a:ext cx="1933575" cy="5229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62050" y="804863"/>
            <a:ext cx="5653088" cy="5229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5198" y="789097"/>
            <a:ext cx="8328802" cy="538162"/>
          </a:xfrm>
        </p:spPr>
        <p:txBody>
          <a:bodyPr/>
          <a:lstStyle>
            <a:lvl1pPr>
              <a:defRPr sz="3800">
                <a:solidFill>
                  <a:srgbClr val="006600"/>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5175" y="2255619"/>
            <a:ext cx="7696200" cy="3810000"/>
          </a:xfrm>
        </p:spPr>
        <p:txBody>
          <a:bodyPr/>
          <a:lstStyle>
            <a:lvl1pPr>
              <a:defRPr>
                <a:solidFill>
                  <a:schemeClr val="bg1"/>
                </a:solidFill>
                <a:latin typeface="Calibri" panose="020F0502020204030204" pitchFamily="34" charset="0"/>
              </a:defRPr>
            </a:lvl1pPr>
            <a:lvl2pPr marL="742950" indent="-349250">
              <a:buSzPct val="100000"/>
              <a:buFont typeface="Trebuchet MS" panose="020B0603020202020204" pitchFamily="34" charset="0"/>
              <a:buChar char="—"/>
              <a:defRPr>
                <a:solidFill>
                  <a:schemeClr val="bg1"/>
                </a:solidFill>
                <a:latin typeface="Calibri" panose="020F0502020204030204" pitchFamily="34" charset="0"/>
              </a:defRPr>
            </a:lvl2pPr>
            <a:lvl3pPr marL="1143000" indent="-228600">
              <a:buFont typeface="Wingdings" panose="05000000000000000000" pitchFamily="2" charset="2"/>
              <a:buChar char="Ø"/>
              <a:defRPr>
                <a:solidFill>
                  <a:srgbClr val="006600"/>
                </a:solidFill>
                <a:latin typeface="Calibri" panose="020F0502020204030204" pitchFamily="34" charset="0"/>
              </a:defRPr>
            </a:lvl3pPr>
            <a:lvl4pPr>
              <a:defRPr>
                <a:solidFill>
                  <a:schemeClr val="bg1"/>
                </a:solidFill>
                <a:latin typeface="Calibri" panose="020F0502020204030204" pitchFamily="34" charset="0"/>
              </a:defRPr>
            </a:lvl4pPr>
            <a:lvl5pPr>
              <a:defRPr>
                <a:solidFill>
                  <a:schemeClr val="bg1"/>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838200" y="0"/>
            <a:ext cx="8321040" cy="137160"/>
          </a:xfrm>
          <a:prstGeom prst="rect">
            <a:avLst/>
          </a:prstGeom>
          <a:solidFill>
            <a:srgbClr val="0066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smtClean="0">
              <a:ln>
                <a:noFill/>
              </a:ln>
              <a:solidFill>
                <a:srgbClr val="FFFFFF"/>
              </a:solidFill>
              <a:effectLst/>
              <a:latin typeface="Times New Roman" pitchFamily="18" charset="0"/>
            </a:endParaRPr>
          </a:p>
        </p:txBody>
      </p:sp>
      <p:cxnSp>
        <p:nvCxnSpPr>
          <p:cNvPr id="5" name="Straight Connector 4"/>
          <p:cNvCxnSpPr/>
          <p:nvPr userDrawn="1"/>
        </p:nvCxnSpPr>
        <p:spPr bwMode="auto">
          <a:xfrm>
            <a:off x="838200" y="1510352"/>
            <a:ext cx="8321040" cy="0"/>
          </a:xfrm>
          <a:prstGeom prst="line">
            <a:avLst/>
          </a:prstGeom>
          <a:solidFill>
            <a:srgbClr val="000000"/>
          </a:solidFill>
          <a:ln w="44450" cap="flat" cmpd="sng" algn="ctr">
            <a:solidFill>
              <a:srgbClr val="006600"/>
            </a:solidFill>
            <a:prstDash val="solid"/>
            <a:round/>
            <a:headEnd type="none" w="med" len="med"/>
            <a:tailEnd type="none" w="med" len="med"/>
          </a:ln>
          <a:effectLst>
            <a:outerShdw blurRad="50800" dist="38100" algn="l" rotWithShape="0">
              <a:prstClr val="black">
                <a:alpha val="40000"/>
              </a:prstClr>
            </a:outerShdw>
          </a:effectLst>
        </p:spPr>
      </p:cxnSp>
      <p:sp>
        <p:nvSpPr>
          <p:cNvPr id="6" name="TextBox 5"/>
          <p:cNvSpPr txBox="1"/>
          <p:nvPr userDrawn="1"/>
        </p:nvSpPr>
        <p:spPr>
          <a:xfrm>
            <a:off x="8372104" y="6627835"/>
            <a:ext cx="771896" cy="223138"/>
          </a:xfrm>
          <a:prstGeom prst="rect">
            <a:avLst/>
          </a:prstGeom>
          <a:noFill/>
        </p:spPr>
        <p:txBody>
          <a:bodyPr wrap="square" rtlCol="0">
            <a:spAutoFit/>
          </a:bodyPr>
          <a:lstStyle/>
          <a:p>
            <a:pPr algn="r"/>
            <a:fld id="{6BA135D9-EBEE-41C4-A8ED-C7A7D5874BA4}" type="slidenum">
              <a:rPr lang="en-US" sz="850" b="0" smtClean="0">
                <a:solidFill>
                  <a:schemeClr val="bg1">
                    <a:lumMod val="75000"/>
                    <a:lumOff val="25000"/>
                  </a:schemeClr>
                </a:solidFill>
                <a:latin typeface="Arial" panose="020B0604020202020204" pitchFamily="34" charset="0"/>
              </a:rPr>
              <a:pPr algn="r"/>
              <a:t>‹#›</a:t>
            </a:fld>
            <a:endParaRPr lang="en-US" sz="850" b="0" dirty="0">
              <a:solidFill>
                <a:schemeClr val="bg1">
                  <a:lumMod val="75000"/>
                  <a:lumOff val="25000"/>
                </a:schemeClr>
              </a:solidFill>
              <a:latin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4913" y="2224088"/>
            <a:ext cx="37719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2224088"/>
            <a:ext cx="37719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userDrawn="1"/>
        </p:nvSpPr>
        <p:spPr>
          <a:xfrm>
            <a:off x="8372104" y="6627835"/>
            <a:ext cx="771896" cy="223138"/>
          </a:xfrm>
          <a:prstGeom prst="rect">
            <a:avLst/>
          </a:prstGeom>
          <a:noFill/>
        </p:spPr>
        <p:txBody>
          <a:bodyPr wrap="square" rtlCol="0">
            <a:spAutoFit/>
          </a:bodyPr>
          <a:lstStyle/>
          <a:p>
            <a:pPr algn="r"/>
            <a:fld id="{6BA135D9-EBEE-41C4-A8ED-C7A7D5874BA4}" type="slidenum">
              <a:rPr lang="en-US" sz="850" b="0" smtClean="0">
                <a:solidFill>
                  <a:schemeClr val="bg1">
                    <a:lumMod val="75000"/>
                    <a:lumOff val="25000"/>
                  </a:schemeClr>
                </a:solidFill>
                <a:latin typeface="Arial" panose="020B0604020202020204" pitchFamily="34" charset="0"/>
              </a:rPr>
              <a:pPr algn="r"/>
              <a:t>‹#›</a:t>
            </a:fld>
            <a:endParaRPr lang="en-US" sz="850" b="0" dirty="0">
              <a:solidFill>
                <a:schemeClr val="bg1">
                  <a:lumMod val="75000"/>
                  <a:lumOff val="25000"/>
                </a:schemeClr>
              </a:solidFill>
              <a:latin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2">
            <a:lumMod val="75000"/>
            <a:lumOff val="25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62050" y="804863"/>
            <a:ext cx="7115175" cy="5381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04913" y="2224088"/>
            <a:ext cx="7696200" cy="381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4"/>
          <p:cNvSpPr>
            <a:spLocks noChangeShapeType="1"/>
          </p:cNvSpPr>
          <p:nvPr/>
        </p:nvSpPr>
        <p:spPr bwMode="auto">
          <a:xfrm>
            <a:off x="1162050" y="1566863"/>
            <a:ext cx="7981950" cy="0"/>
          </a:xfrm>
          <a:prstGeom prst="line">
            <a:avLst/>
          </a:prstGeom>
          <a:noFill/>
          <a:ln w="31750">
            <a:solidFill>
              <a:srgbClr val="006600"/>
            </a:solidFill>
            <a:round/>
            <a:headEnd/>
            <a:tailEnd/>
          </a:ln>
        </p:spPr>
        <p:txBody>
          <a:bodyPr wrap="none" anchor="ctr"/>
          <a:lstStyle/>
          <a:p>
            <a:endParaRPr lang="en-US" dirty="0"/>
          </a:p>
        </p:txBody>
      </p:sp>
      <p:sp>
        <p:nvSpPr>
          <p:cNvPr id="1029" name="Rectangle 5"/>
          <p:cNvSpPr>
            <a:spLocks noChangeArrowheads="1"/>
          </p:cNvSpPr>
          <p:nvPr/>
        </p:nvSpPr>
        <p:spPr bwMode="auto">
          <a:xfrm>
            <a:off x="7010400" y="6477000"/>
            <a:ext cx="1905000" cy="304800"/>
          </a:xfrm>
          <a:prstGeom prst="rect">
            <a:avLst/>
          </a:prstGeom>
          <a:noFill/>
          <a:ln w="9525">
            <a:noFill/>
            <a:miter lim="800000"/>
            <a:headEnd/>
            <a:tailEnd/>
          </a:ln>
        </p:spPr>
        <p:txBody>
          <a:bodyPr wrap="none" lIns="92075" tIns="46038" rIns="92075" bIns="46038" anchor="ctr"/>
          <a:lstStyle/>
          <a:p>
            <a:pPr algn="r"/>
            <a:fld id="{CEA95F01-E00E-408A-9265-C1A7834F39F9}" type="slidenum">
              <a:rPr lang="en-US" sz="900" b="0">
                <a:solidFill>
                  <a:srgbClr val="002162"/>
                </a:solidFill>
                <a:latin typeface="Trebuchet MS" pitchFamily="34" charset="0"/>
              </a:rPr>
              <a:pPr algn="r"/>
              <a:t>‹#›</a:t>
            </a:fld>
            <a:endParaRPr lang="en-US" sz="900" b="0" dirty="0">
              <a:solidFill>
                <a:srgbClr val="002162"/>
              </a:solidFill>
              <a:latin typeface="Trebuchet MS" pitchFamily="34" charset="0"/>
            </a:endParaRPr>
          </a:p>
        </p:txBody>
      </p:sp>
      <p:sp>
        <p:nvSpPr>
          <p:cNvPr id="1030" name="Rectangle 32"/>
          <p:cNvSpPr>
            <a:spLocks noChangeArrowheads="1"/>
          </p:cNvSpPr>
          <p:nvPr/>
        </p:nvSpPr>
        <p:spPr bwMode="auto">
          <a:xfrm>
            <a:off x="1162050" y="-3175"/>
            <a:ext cx="7981950" cy="217488"/>
          </a:xfrm>
          <a:prstGeom prst="rect">
            <a:avLst/>
          </a:prstGeom>
          <a:solidFill>
            <a:srgbClr val="006600"/>
          </a:solidFill>
          <a:ln w="9525">
            <a:noFill/>
            <a:miter lim="800000"/>
            <a:headEnd/>
            <a:tailEnd/>
          </a:ln>
        </p:spPr>
        <p:txBody>
          <a:bodyPr wrap="none" anchor="ctr"/>
          <a:lstStyle/>
          <a:p>
            <a:pPr algn="ctr"/>
            <a:endParaRPr lang="en-US" dirty="0"/>
          </a:p>
        </p:txBody>
      </p:sp>
    </p:spTree>
  </p:cSld>
  <p:clrMap bg1="dk2" tx1="lt1" bg2="dk1" tx2="lt2" accent1="accent1" accent2="accent2" accent3="accent3" accent4="accent4" accent5="accent5" accent6="accent6" hlink="hlink" folHlink="folHlink"/>
  <p:sldLayoutIdLst>
    <p:sldLayoutId id="2147483844" r:id="rId1"/>
    <p:sldLayoutId id="2147483845" r:id="rId2"/>
    <p:sldLayoutId id="2147483836" r:id="rId3"/>
    <p:sldLayoutId id="2147483837" r:id="rId4"/>
    <p:sldLayoutId id="2147483838" r:id="rId5"/>
    <p:sldLayoutId id="2147483839" r:id="rId6"/>
    <p:sldLayoutId id="2147483846" r:id="rId7"/>
    <p:sldLayoutId id="2147483840" r:id="rId8"/>
    <p:sldLayoutId id="2147483841" r:id="rId9"/>
    <p:sldLayoutId id="2147483842" r:id="rId10"/>
    <p:sldLayoutId id="2147483843" r:id="rId11"/>
  </p:sldLayoutIdLst>
  <p:txStyles>
    <p:title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p:titleStyle>
    <p:bodyStyle>
      <a:lvl1pPr marL="342900" indent="-342900" algn="l" rtl="0" eaLnBrk="0" fontAlgn="base" hangingPunct="0">
        <a:spcBef>
          <a:spcPct val="30000"/>
        </a:spcBef>
        <a:spcAft>
          <a:spcPct val="0"/>
        </a:spcAft>
        <a:buClr>
          <a:srgbClr val="006600"/>
        </a:buClr>
        <a:buChar char="•"/>
        <a:defRPr sz="3200">
          <a:solidFill>
            <a:schemeClr val="bg2"/>
          </a:solidFill>
          <a:latin typeface="+mn-lt"/>
          <a:ea typeface="+mn-ea"/>
          <a:cs typeface="+mn-cs"/>
        </a:defRPr>
      </a:lvl1pPr>
      <a:lvl2pPr marL="742950" indent="-285750" algn="l" rtl="0" eaLnBrk="0" fontAlgn="base" hangingPunct="0">
        <a:spcBef>
          <a:spcPct val="30000"/>
        </a:spcBef>
        <a:spcAft>
          <a:spcPct val="0"/>
        </a:spcAft>
        <a:buClr>
          <a:srgbClr val="006600"/>
        </a:buClr>
        <a:buSzPct val="60000"/>
        <a:buFont typeface="Times New Roman" pitchFamily="18" charset="0"/>
        <a:buChar char="■"/>
        <a:defRPr sz="2800">
          <a:solidFill>
            <a:schemeClr val="bg2"/>
          </a:solidFill>
          <a:latin typeface="+mn-lt"/>
        </a:defRPr>
      </a:lvl2pPr>
      <a:lvl3pPr marL="1143000" indent="-228600" algn="l" rtl="0" eaLnBrk="0" fontAlgn="base" hangingPunct="0">
        <a:spcBef>
          <a:spcPct val="30000"/>
        </a:spcBef>
        <a:spcAft>
          <a:spcPct val="0"/>
        </a:spcAft>
        <a:buClr>
          <a:srgbClr val="006600"/>
        </a:buClr>
        <a:buSzPct val="70000"/>
        <a:buFont typeface="Wingdings" pitchFamily="2" charset="2"/>
        <a:buChar char="¨"/>
        <a:defRPr sz="2400">
          <a:solidFill>
            <a:srgbClr val="003300"/>
          </a:solidFill>
          <a:latin typeface="+mn-lt"/>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2"/>
          </a:solidFill>
          <a:latin typeface="+mn-lt"/>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2"/>
          </a:solidFill>
          <a:latin typeface="+mn-lt"/>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3"/>
          <p:cNvSpPr>
            <a:spLocks noGrp="1" noChangeArrowheads="1"/>
          </p:cNvSpPr>
          <p:nvPr>
            <p:ph type="ctrTitle" idx="4294967295"/>
          </p:nvPr>
        </p:nvSpPr>
        <p:spPr>
          <a:xfrm>
            <a:off x="617516" y="2283214"/>
            <a:ext cx="8526483" cy="700197"/>
          </a:xfrm>
        </p:spPr>
        <p:txBody>
          <a:bodyPr anchor="t" anchorCtr="0"/>
          <a:lstStyle/>
          <a:p>
            <a:pPr algn="ctr">
              <a:lnSpc>
                <a:spcPts val="4500"/>
              </a:lnSpc>
              <a:defRPr/>
            </a:pPr>
            <a:r>
              <a:rPr lang="en-US" sz="5500" spc="-60" dirty="0" err="1" smtClean="0">
                <a:solidFill>
                  <a:srgbClr val="006600"/>
                </a:solidFill>
                <a:latin typeface="Calibri" panose="020F0502020204030204" pitchFamily="34" charset="0"/>
                <a:cs typeface="Arial" panose="020B0604020202020204" pitchFamily="34" charset="0"/>
              </a:rPr>
              <a:t>HealthFlex</a:t>
            </a:r>
            <a:r>
              <a:rPr lang="en-US" sz="5500" spc="-60" dirty="0" smtClean="0">
                <a:solidFill>
                  <a:srgbClr val="006600"/>
                </a:solidFill>
                <a:latin typeface="Calibri" panose="020F0502020204030204" pitchFamily="34" charset="0"/>
                <a:cs typeface="Arial" panose="020B0604020202020204" pitchFamily="34" charset="0"/>
              </a:rPr>
              <a:t> Exchange</a:t>
            </a:r>
            <a:endParaRPr lang="en-US" sz="5500" b="0" spc="-60" dirty="0" smtClean="0">
              <a:solidFill>
                <a:srgbClr val="006600"/>
              </a:solidFill>
              <a:latin typeface="Calibri" panose="020F0502020204030204" pitchFamily="34" charset="0"/>
              <a:cs typeface="Arial" panose="020B0604020202020204" pitchFamily="34" charset="0"/>
            </a:endParaRPr>
          </a:p>
        </p:txBody>
      </p:sp>
      <p:sp>
        <p:nvSpPr>
          <p:cNvPr id="5" name="Text Box 3"/>
          <p:cNvSpPr txBox="1">
            <a:spLocks noChangeArrowheads="1"/>
          </p:cNvSpPr>
          <p:nvPr/>
        </p:nvSpPr>
        <p:spPr bwMode="auto">
          <a:xfrm>
            <a:off x="617517" y="2976111"/>
            <a:ext cx="8526482"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buClr>
                <a:srgbClr val="006600"/>
              </a:buClr>
              <a:buChar char="•"/>
              <a:defRPr sz="3200">
                <a:solidFill>
                  <a:schemeClr val="bg2"/>
                </a:solidFill>
                <a:latin typeface="Trebuchet MS" pitchFamily="34" charset="0"/>
              </a:defRPr>
            </a:lvl1pPr>
            <a:lvl2pPr marL="742950" indent="-285750" eaLnBrk="0" hangingPunct="0">
              <a:spcBef>
                <a:spcPct val="30000"/>
              </a:spcBef>
              <a:buClr>
                <a:srgbClr val="006600"/>
              </a:buClr>
              <a:buSzPct val="60000"/>
              <a:buFont typeface="Times New Roman" pitchFamily="18" charset="0"/>
              <a:buChar char="■"/>
              <a:defRPr sz="2800">
                <a:solidFill>
                  <a:schemeClr val="bg2"/>
                </a:solidFill>
                <a:latin typeface="Trebuchet MS" pitchFamily="34" charset="0"/>
              </a:defRPr>
            </a:lvl2pPr>
            <a:lvl3pPr marL="1143000" indent="-228600" eaLnBrk="0" hangingPunct="0">
              <a:spcBef>
                <a:spcPct val="30000"/>
              </a:spcBef>
              <a:buClr>
                <a:srgbClr val="006600"/>
              </a:buClr>
              <a:buSzPct val="70000"/>
              <a:buFont typeface="Wingdings" pitchFamily="2" charset="2"/>
              <a:buChar char="¨"/>
              <a:defRPr sz="2400">
                <a:solidFill>
                  <a:srgbClr val="003300"/>
                </a:solidFill>
                <a:latin typeface="Trebuchet MS" pitchFamily="34" charset="0"/>
              </a:defRPr>
            </a:lvl3pPr>
            <a:lvl4pPr marL="1600200" indent="-228600" eaLnBrk="0" hangingPunct="0">
              <a:spcBef>
                <a:spcPct val="30000"/>
              </a:spcBef>
              <a:buClr>
                <a:srgbClr val="006600"/>
              </a:buClr>
              <a:buFont typeface="Trebuchet MS" pitchFamily="34" charset="0"/>
              <a:buChar char="―"/>
              <a:defRPr sz="2000">
                <a:solidFill>
                  <a:schemeClr val="bg2"/>
                </a:solidFill>
                <a:latin typeface="Trebuchet MS" pitchFamily="34" charset="0"/>
              </a:defRPr>
            </a:lvl4pPr>
            <a:lvl5pPr marL="2057400" indent="-228600" eaLnBrk="0" hangingPunct="0">
              <a:spcBef>
                <a:spcPct val="30000"/>
              </a:spcBef>
              <a:buClr>
                <a:srgbClr val="006600"/>
              </a:buClr>
              <a:buFont typeface="Wingdings" pitchFamily="2" charset="2"/>
              <a:buChar char="ü"/>
              <a:defRPr sz="2000">
                <a:solidFill>
                  <a:schemeClr val="bg2"/>
                </a:solidFill>
                <a:latin typeface="Trebuchet MS" pitchFamily="34" charset="0"/>
              </a:defRPr>
            </a:lvl5pPr>
            <a:lvl6pPr marL="2514600" indent="-228600" eaLnBrk="0" fontAlgn="base" hangingPunct="0">
              <a:spcBef>
                <a:spcPct val="30000"/>
              </a:spcBef>
              <a:spcAft>
                <a:spcPct val="0"/>
              </a:spcAft>
              <a:buClr>
                <a:srgbClr val="006600"/>
              </a:buClr>
              <a:buFont typeface="Wingdings" pitchFamily="2" charset="2"/>
              <a:buChar char="ü"/>
              <a:defRPr sz="2000">
                <a:solidFill>
                  <a:schemeClr val="bg2"/>
                </a:solidFill>
                <a:latin typeface="Trebuchet MS" pitchFamily="34" charset="0"/>
              </a:defRPr>
            </a:lvl6pPr>
            <a:lvl7pPr marL="2971800" indent="-228600" eaLnBrk="0" fontAlgn="base" hangingPunct="0">
              <a:spcBef>
                <a:spcPct val="30000"/>
              </a:spcBef>
              <a:spcAft>
                <a:spcPct val="0"/>
              </a:spcAft>
              <a:buClr>
                <a:srgbClr val="006600"/>
              </a:buClr>
              <a:buFont typeface="Wingdings" pitchFamily="2" charset="2"/>
              <a:buChar char="ü"/>
              <a:defRPr sz="2000">
                <a:solidFill>
                  <a:schemeClr val="bg2"/>
                </a:solidFill>
                <a:latin typeface="Trebuchet MS" pitchFamily="34" charset="0"/>
              </a:defRPr>
            </a:lvl7pPr>
            <a:lvl8pPr marL="3429000" indent="-228600" eaLnBrk="0" fontAlgn="base" hangingPunct="0">
              <a:spcBef>
                <a:spcPct val="30000"/>
              </a:spcBef>
              <a:spcAft>
                <a:spcPct val="0"/>
              </a:spcAft>
              <a:buClr>
                <a:srgbClr val="006600"/>
              </a:buClr>
              <a:buFont typeface="Wingdings" pitchFamily="2" charset="2"/>
              <a:buChar char="ü"/>
              <a:defRPr sz="2000">
                <a:solidFill>
                  <a:schemeClr val="bg2"/>
                </a:solidFill>
                <a:latin typeface="Trebuchet MS" pitchFamily="34" charset="0"/>
              </a:defRPr>
            </a:lvl8pPr>
            <a:lvl9pPr marL="3886200" indent="-228600" eaLnBrk="0" fontAlgn="base" hangingPunct="0">
              <a:spcBef>
                <a:spcPct val="30000"/>
              </a:spcBef>
              <a:spcAft>
                <a:spcPct val="0"/>
              </a:spcAft>
              <a:buClr>
                <a:srgbClr val="006600"/>
              </a:buClr>
              <a:buFont typeface="Wingdings" pitchFamily="2" charset="2"/>
              <a:buChar char="ü"/>
              <a:defRPr sz="2000">
                <a:solidFill>
                  <a:schemeClr val="bg2"/>
                </a:solidFill>
                <a:latin typeface="Trebuchet MS" pitchFamily="34" charset="0"/>
              </a:defRPr>
            </a:lvl9pPr>
          </a:lstStyle>
          <a:p>
            <a:pPr algn="ctr" eaLnBrk="1" hangingPunct="1">
              <a:spcBef>
                <a:spcPct val="0"/>
              </a:spcBef>
              <a:spcAft>
                <a:spcPts val="600"/>
              </a:spcAft>
              <a:buClrTx/>
              <a:buFontTx/>
              <a:buNone/>
            </a:pPr>
            <a:r>
              <a:rPr lang="en-US" altLang="en-US" sz="4500" b="0" dirty="0" smtClean="0">
                <a:solidFill>
                  <a:srgbClr val="000000"/>
                </a:solidFill>
                <a:latin typeface="Calibri" panose="020F0502020204030204" pitchFamily="34" charset="0"/>
              </a:rPr>
              <a:t>Participant Workshops</a:t>
            </a:r>
          </a:p>
          <a:p>
            <a:pPr algn="ctr" eaLnBrk="1" hangingPunct="1">
              <a:spcBef>
                <a:spcPct val="0"/>
              </a:spcBef>
              <a:spcAft>
                <a:spcPts val="1200"/>
              </a:spcAft>
              <a:buClrTx/>
              <a:buFontTx/>
              <a:buNone/>
            </a:pPr>
            <a:r>
              <a:rPr lang="en-US" altLang="en-US" sz="3700" b="0" dirty="0" smtClean="0">
                <a:solidFill>
                  <a:srgbClr val="000000"/>
                </a:solidFill>
                <a:latin typeface="Calibri" panose="020F0502020204030204" pitchFamily="34" charset="0"/>
              </a:rPr>
              <a:t>Fall 2015</a:t>
            </a:r>
          </a:p>
        </p:txBody>
      </p:sp>
    </p:spTree>
    <p:extLst>
      <p:ext uri="{BB962C8B-B14F-4D97-AF65-F5344CB8AC3E}">
        <p14:creationId xmlns:p14="http://schemas.microsoft.com/office/powerpoint/2010/main" val="164933636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p Arrow 13"/>
          <p:cNvSpPr/>
          <p:nvPr/>
        </p:nvSpPr>
        <p:spPr bwMode="auto">
          <a:xfrm rot="10800000">
            <a:off x="4339639" y="3011613"/>
            <a:ext cx="409783" cy="952690"/>
          </a:xfrm>
          <a:prstGeom prst="upArrow">
            <a:avLst>
              <a:gd name="adj1" fmla="val 4000"/>
              <a:gd name="adj2" fmla="val 50000"/>
            </a:avLst>
          </a:prstGeom>
          <a:solidFill>
            <a:srgbClr val="0099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520" b="50006"/>
          <a:stretch/>
        </p:blipFill>
        <p:spPr>
          <a:xfrm>
            <a:off x="1353787" y="1172111"/>
            <a:ext cx="6507678" cy="2792192"/>
          </a:xfrm>
          <a:prstGeom prst="rect">
            <a:avLst/>
          </a:prstGeom>
        </p:spPr>
      </p:pic>
      <p:sp>
        <p:nvSpPr>
          <p:cNvPr id="23" name="TextBox 22"/>
          <p:cNvSpPr txBox="1"/>
          <p:nvPr/>
        </p:nvSpPr>
        <p:spPr>
          <a:xfrm>
            <a:off x="1555669" y="2926428"/>
            <a:ext cx="1828799" cy="646331"/>
          </a:xfrm>
          <a:prstGeom prst="rect">
            <a:avLst/>
          </a:prstGeom>
          <a:noFill/>
        </p:spPr>
        <p:txBody>
          <a:bodyPr wrap="square" rtlCol="0">
            <a:spAutoFit/>
          </a:bodyPr>
          <a:lstStyle/>
          <a:p>
            <a:pPr algn="ctr"/>
            <a:r>
              <a:rPr lang="en-US" sz="1800" dirty="0" smtClean="0">
                <a:effectLst>
                  <a:outerShdw blurRad="38100" dist="38100" dir="2700000" algn="tl">
                    <a:srgbClr val="000000">
                      <a:alpha val="43137"/>
                    </a:srgbClr>
                  </a:outerShdw>
                </a:effectLst>
                <a:latin typeface="Arial" panose="020B0604020202020204" pitchFamily="34" charset="0"/>
              </a:rPr>
              <a:t>More</a:t>
            </a:r>
            <a:br>
              <a:rPr lang="en-US" sz="1800" dirty="0" smtClean="0">
                <a:effectLst>
                  <a:outerShdw blurRad="38100" dist="38100" dir="2700000" algn="tl">
                    <a:srgbClr val="000000">
                      <a:alpha val="43137"/>
                    </a:srgbClr>
                  </a:outerShdw>
                </a:effectLst>
                <a:latin typeface="Arial" panose="020B0604020202020204" pitchFamily="34" charset="0"/>
              </a:rPr>
            </a:br>
            <a:r>
              <a:rPr lang="en-US" sz="1800" dirty="0" smtClean="0">
                <a:effectLst>
                  <a:outerShdw blurRad="38100" dist="38100" dir="2700000" algn="tl">
                    <a:srgbClr val="000000">
                      <a:alpha val="43137"/>
                    </a:srgbClr>
                  </a:outerShdw>
                </a:effectLst>
                <a:latin typeface="Arial" panose="020B0604020202020204" pitchFamily="34" charset="0"/>
              </a:rPr>
              <a:t>Options</a:t>
            </a:r>
            <a:endParaRPr lang="en-US" sz="1800" dirty="0">
              <a:effectLst>
                <a:outerShdw blurRad="38100" dist="38100" dir="2700000" algn="tl">
                  <a:srgbClr val="000000">
                    <a:alpha val="43137"/>
                  </a:srgbClr>
                </a:outerShdw>
              </a:effectLst>
              <a:latin typeface="Arial" panose="020B0604020202020204" pitchFamily="34" charset="0"/>
            </a:endParaRPr>
          </a:p>
        </p:txBody>
      </p:sp>
      <p:sp>
        <p:nvSpPr>
          <p:cNvPr id="24" name="TextBox 23"/>
          <p:cNvSpPr txBox="1"/>
          <p:nvPr/>
        </p:nvSpPr>
        <p:spPr>
          <a:xfrm>
            <a:off x="3510501" y="1965451"/>
            <a:ext cx="2166966" cy="646331"/>
          </a:xfrm>
          <a:prstGeom prst="rect">
            <a:avLst/>
          </a:prstGeom>
          <a:noFill/>
        </p:spPr>
        <p:txBody>
          <a:bodyPr wrap="square" rtlCol="0">
            <a:spAutoFit/>
          </a:bodyPr>
          <a:lstStyle/>
          <a:p>
            <a:pPr algn="ctr"/>
            <a:r>
              <a:rPr lang="en-US" sz="1800" dirty="0" smtClean="0">
                <a:effectLst>
                  <a:outerShdw blurRad="38100" dist="38100" dir="2700000" algn="tl">
                    <a:srgbClr val="000000">
                      <a:alpha val="43137"/>
                    </a:srgbClr>
                  </a:outerShdw>
                </a:effectLst>
                <a:latin typeface="Arial" panose="020B0604020202020204" pitchFamily="34" charset="0"/>
              </a:rPr>
              <a:t>More</a:t>
            </a:r>
            <a:br>
              <a:rPr lang="en-US" sz="1800" dirty="0" smtClean="0">
                <a:effectLst>
                  <a:outerShdw blurRad="38100" dist="38100" dir="2700000" algn="tl">
                    <a:srgbClr val="000000">
                      <a:alpha val="43137"/>
                    </a:srgbClr>
                  </a:outerShdw>
                </a:effectLst>
                <a:latin typeface="Arial" panose="020B0604020202020204" pitchFamily="34" charset="0"/>
              </a:rPr>
            </a:br>
            <a:r>
              <a:rPr lang="en-US" sz="1800" dirty="0" smtClean="0">
                <a:effectLst>
                  <a:outerShdw blurRad="38100" dist="38100" dir="2700000" algn="tl">
                    <a:srgbClr val="000000">
                      <a:alpha val="43137"/>
                    </a:srgbClr>
                  </a:outerShdw>
                </a:effectLst>
                <a:latin typeface="Arial" panose="020B0604020202020204" pitchFamily="34" charset="0"/>
              </a:rPr>
              <a:t>Flexibility</a:t>
            </a:r>
            <a:endParaRPr lang="en-US" sz="1800" dirty="0">
              <a:effectLst>
                <a:outerShdw blurRad="38100" dist="38100" dir="2700000" algn="tl">
                  <a:srgbClr val="000000">
                    <a:alpha val="43137"/>
                  </a:srgbClr>
                </a:outerShdw>
              </a:effectLst>
              <a:latin typeface="Arial" panose="020B0604020202020204" pitchFamily="34" charset="0"/>
            </a:endParaRPr>
          </a:p>
        </p:txBody>
      </p:sp>
      <p:sp>
        <p:nvSpPr>
          <p:cNvPr id="25" name="TextBox 24"/>
          <p:cNvSpPr txBox="1"/>
          <p:nvPr/>
        </p:nvSpPr>
        <p:spPr>
          <a:xfrm>
            <a:off x="5831795" y="2926429"/>
            <a:ext cx="1720911" cy="646331"/>
          </a:xfrm>
          <a:prstGeom prst="rect">
            <a:avLst/>
          </a:prstGeom>
          <a:noFill/>
        </p:spPr>
        <p:txBody>
          <a:bodyPr wrap="square" rtlCol="0">
            <a:spAutoFit/>
          </a:bodyPr>
          <a:lstStyle/>
          <a:p>
            <a:pPr algn="ctr"/>
            <a:r>
              <a:rPr lang="en-US" sz="1800" dirty="0" smtClean="0">
                <a:effectLst>
                  <a:outerShdw blurRad="38100" dist="38100" dir="2700000" algn="tl">
                    <a:srgbClr val="000000">
                      <a:alpha val="43137"/>
                    </a:srgbClr>
                  </a:outerShdw>
                </a:effectLst>
                <a:latin typeface="Arial" panose="020B0604020202020204" pitchFamily="34" charset="0"/>
              </a:rPr>
              <a:t>More</a:t>
            </a:r>
            <a:br>
              <a:rPr lang="en-US" sz="1800" dirty="0" smtClean="0">
                <a:effectLst>
                  <a:outerShdw blurRad="38100" dist="38100" dir="2700000" algn="tl">
                    <a:srgbClr val="000000">
                      <a:alpha val="43137"/>
                    </a:srgbClr>
                  </a:outerShdw>
                </a:effectLst>
                <a:latin typeface="Arial" panose="020B0604020202020204" pitchFamily="34" charset="0"/>
              </a:rPr>
            </a:br>
            <a:r>
              <a:rPr lang="en-US" sz="1800" dirty="0" smtClean="0">
                <a:effectLst>
                  <a:outerShdw blurRad="38100" dist="38100" dir="2700000" algn="tl">
                    <a:srgbClr val="000000">
                      <a:alpha val="43137"/>
                    </a:srgbClr>
                  </a:outerShdw>
                </a:effectLst>
                <a:latin typeface="Arial" panose="020B0604020202020204" pitchFamily="34" charset="0"/>
              </a:rPr>
              <a:t>Support</a:t>
            </a:r>
            <a:endParaRPr lang="en-US" sz="1800" dirty="0">
              <a:effectLst>
                <a:outerShdw blurRad="38100" dist="38100" dir="2700000" algn="tl">
                  <a:srgbClr val="000000">
                    <a:alpha val="43137"/>
                  </a:srgbClr>
                </a:outerShdw>
              </a:effectLst>
              <a:latin typeface="Arial" panose="020B0604020202020204" pitchFamily="34" charset="0"/>
            </a:endParaRPr>
          </a:p>
        </p:txBody>
      </p:sp>
      <p:sp>
        <p:nvSpPr>
          <p:cNvPr id="27" name="Content Placeholder 2"/>
          <p:cNvSpPr txBox="1">
            <a:spLocks/>
          </p:cNvSpPr>
          <p:nvPr/>
        </p:nvSpPr>
        <p:spPr>
          <a:xfrm>
            <a:off x="399003" y="4549522"/>
            <a:ext cx="2562562" cy="1997857"/>
          </a:xfrm>
          <a:prstGeom prst="roundRect">
            <a:avLst>
              <a:gd name="adj" fmla="val 2399"/>
            </a:avLst>
          </a:prstGeom>
          <a:solidFill>
            <a:srgbClr val="F9F8F4"/>
          </a:solidFill>
          <a:ln>
            <a:solidFill>
              <a:schemeClr val="bg2">
                <a:lumMod val="75000"/>
              </a:schemeClr>
            </a:solidFill>
          </a:ln>
        </p:spPr>
        <p:txBody>
          <a:bodyPr lIns="91440" tIns="91440" rIns="91440" bIns="91440"/>
          <a:lstStyle>
            <a:lvl1pPr marL="342900" indent="-342900" algn="l" rtl="0" eaLnBrk="0" fontAlgn="base" hangingPunct="0">
              <a:spcBef>
                <a:spcPct val="30000"/>
              </a:spcBef>
              <a:spcAft>
                <a:spcPct val="0"/>
              </a:spcAft>
              <a:buClr>
                <a:srgbClr val="006600"/>
              </a:buClr>
              <a:buChar char="•"/>
              <a:defRPr sz="3200">
                <a:solidFill>
                  <a:schemeClr val="bg2"/>
                </a:solidFill>
                <a:latin typeface="+mn-lt"/>
                <a:ea typeface="+mn-ea"/>
                <a:cs typeface="+mn-cs"/>
              </a:defRPr>
            </a:lvl1pPr>
            <a:lvl2pPr marL="742950" indent="-285750" algn="l" rtl="0" eaLnBrk="0" fontAlgn="base" hangingPunct="0">
              <a:spcBef>
                <a:spcPct val="30000"/>
              </a:spcBef>
              <a:spcAft>
                <a:spcPct val="0"/>
              </a:spcAft>
              <a:buClr>
                <a:srgbClr val="006600"/>
              </a:buClr>
              <a:buSzPct val="60000"/>
              <a:buFont typeface="Times New Roman" pitchFamily="18" charset="0"/>
              <a:buChar char="■"/>
              <a:defRPr sz="2800">
                <a:solidFill>
                  <a:schemeClr val="bg2"/>
                </a:solidFill>
                <a:latin typeface="+mn-lt"/>
              </a:defRPr>
            </a:lvl2pPr>
            <a:lvl3pPr marL="1143000" indent="-228600" algn="l" rtl="0" eaLnBrk="0" fontAlgn="base" hangingPunct="0">
              <a:spcBef>
                <a:spcPct val="30000"/>
              </a:spcBef>
              <a:spcAft>
                <a:spcPct val="0"/>
              </a:spcAft>
              <a:buClr>
                <a:srgbClr val="006600"/>
              </a:buClr>
              <a:buSzPct val="70000"/>
              <a:buFont typeface="Wingdings" pitchFamily="2" charset="2"/>
              <a:buChar char="¨"/>
              <a:defRPr sz="2400">
                <a:solidFill>
                  <a:srgbClr val="003300"/>
                </a:solidFill>
                <a:latin typeface="+mn-lt"/>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2"/>
                </a:solidFill>
                <a:latin typeface="+mn-lt"/>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2"/>
                </a:solidFill>
                <a:latin typeface="+mn-lt"/>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231775" indent="-231775">
              <a:spcBef>
                <a:spcPts val="0"/>
              </a:spcBef>
              <a:spcAft>
                <a:spcPts val="200"/>
              </a:spcAft>
              <a:buClr>
                <a:schemeClr val="bg1"/>
              </a:buClr>
              <a:defRPr/>
            </a:pPr>
            <a:r>
              <a:rPr lang="en-US" sz="1800" b="0" kern="0" dirty="0" smtClean="0">
                <a:solidFill>
                  <a:schemeClr val="bg1"/>
                </a:solidFill>
                <a:latin typeface="Calibri" panose="020F0502020204030204" pitchFamily="34" charset="0"/>
              </a:rPr>
              <a:t>Medical/Rx, dental and vision options</a:t>
            </a:r>
          </a:p>
          <a:p>
            <a:pPr marL="395288" lvl="1" indent="-163513">
              <a:spcBef>
                <a:spcPts val="0"/>
              </a:spcBef>
              <a:spcAft>
                <a:spcPts val="0"/>
              </a:spcAft>
              <a:buSzPct val="65000"/>
              <a:buFont typeface="Wingdings" panose="05000000000000000000" pitchFamily="2" charset="2"/>
              <a:buChar char="Ø"/>
              <a:defRPr/>
            </a:pPr>
            <a:r>
              <a:rPr lang="en-US" sz="1600" b="1" kern="0" dirty="0" smtClean="0">
                <a:solidFill>
                  <a:schemeClr val="bg1"/>
                </a:solidFill>
                <a:latin typeface="Calibri" panose="020F0502020204030204" pitchFamily="34" charset="0"/>
              </a:rPr>
              <a:t>5 </a:t>
            </a:r>
            <a:r>
              <a:rPr lang="en-US" sz="1600" b="0" kern="0" dirty="0" smtClean="0">
                <a:solidFill>
                  <a:schemeClr val="bg1"/>
                </a:solidFill>
                <a:latin typeface="Calibri" panose="020F0502020204030204" pitchFamily="34" charset="0"/>
              </a:rPr>
              <a:t>medical/pharmacy plan combinations</a:t>
            </a:r>
          </a:p>
          <a:p>
            <a:pPr marL="395288" lvl="1" indent="-163513">
              <a:spcBef>
                <a:spcPts val="0"/>
              </a:spcBef>
              <a:spcAft>
                <a:spcPts val="0"/>
              </a:spcAft>
              <a:buSzPct val="65000"/>
              <a:buFont typeface="Wingdings" panose="05000000000000000000" pitchFamily="2" charset="2"/>
              <a:buChar char="Ø"/>
              <a:defRPr/>
            </a:pPr>
            <a:r>
              <a:rPr lang="en-US" sz="1600" b="1" kern="0" dirty="0" smtClean="0">
                <a:solidFill>
                  <a:schemeClr val="bg1"/>
                </a:solidFill>
                <a:latin typeface="Calibri" panose="020F0502020204030204" pitchFamily="34" charset="0"/>
              </a:rPr>
              <a:t>3</a:t>
            </a:r>
            <a:r>
              <a:rPr lang="en-US" sz="1600" b="0" kern="0" dirty="0" smtClean="0">
                <a:solidFill>
                  <a:schemeClr val="bg1"/>
                </a:solidFill>
                <a:latin typeface="Calibri" panose="020F0502020204030204" pitchFamily="34" charset="0"/>
              </a:rPr>
              <a:t> dental choices </a:t>
            </a:r>
          </a:p>
          <a:p>
            <a:pPr marL="395288" lvl="1" indent="-163513">
              <a:spcBef>
                <a:spcPts val="0"/>
              </a:spcBef>
              <a:spcAft>
                <a:spcPts val="0"/>
              </a:spcAft>
              <a:buSzPct val="65000"/>
              <a:buFont typeface="Wingdings" panose="05000000000000000000" pitchFamily="2" charset="2"/>
              <a:buChar char="Ø"/>
              <a:defRPr/>
            </a:pPr>
            <a:r>
              <a:rPr lang="en-US" sz="1600" kern="0" dirty="0">
                <a:solidFill>
                  <a:schemeClr val="bg1"/>
                </a:solidFill>
                <a:latin typeface="Calibri" panose="020F0502020204030204" pitchFamily="34" charset="0"/>
              </a:rPr>
              <a:t>2</a:t>
            </a:r>
            <a:r>
              <a:rPr lang="en-US" sz="1600" b="0" kern="0" dirty="0" smtClean="0">
                <a:solidFill>
                  <a:schemeClr val="bg1"/>
                </a:solidFill>
                <a:latin typeface="Calibri" panose="020F0502020204030204" pitchFamily="34" charset="0"/>
              </a:rPr>
              <a:t> vision choices </a:t>
            </a:r>
            <a:r>
              <a:rPr lang="en-US" sz="1650" b="0" kern="0" dirty="0" smtClean="0">
                <a:solidFill>
                  <a:schemeClr val="bg1"/>
                </a:solidFill>
                <a:latin typeface="Calibri" panose="020F0502020204030204" pitchFamily="34" charset="0"/>
              </a:rPr>
              <a:t/>
            </a:r>
            <a:br>
              <a:rPr lang="en-US" sz="1650" b="0" kern="0" dirty="0" smtClean="0">
                <a:solidFill>
                  <a:schemeClr val="bg1"/>
                </a:solidFill>
                <a:latin typeface="Calibri" panose="020F0502020204030204" pitchFamily="34" charset="0"/>
              </a:rPr>
            </a:br>
            <a:endParaRPr lang="en-US" sz="1800" b="0" kern="0" dirty="0" smtClean="0">
              <a:latin typeface="Calibri" panose="020F0502020204030204" pitchFamily="34" charset="0"/>
            </a:endParaRPr>
          </a:p>
        </p:txBody>
      </p:sp>
      <p:sp>
        <p:nvSpPr>
          <p:cNvPr id="28" name="Content Placeholder 2"/>
          <p:cNvSpPr txBox="1">
            <a:spLocks/>
          </p:cNvSpPr>
          <p:nvPr/>
        </p:nvSpPr>
        <p:spPr>
          <a:xfrm>
            <a:off x="6123815" y="4549523"/>
            <a:ext cx="2556162" cy="1997856"/>
          </a:xfrm>
          <a:prstGeom prst="roundRect">
            <a:avLst>
              <a:gd name="adj" fmla="val 2399"/>
            </a:avLst>
          </a:prstGeom>
          <a:solidFill>
            <a:srgbClr val="F9F8F4"/>
          </a:solidFill>
          <a:ln>
            <a:solidFill>
              <a:schemeClr val="bg2">
                <a:lumMod val="75000"/>
              </a:schemeClr>
            </a:solidFill>
          </a:ln>
        </p:spPr>
        <p:txBody>
          <a:bodyPr lIns="91440" tIns="91440" rIns="91440" bIns="91440"/>
          <a:lstStyle>
            <a:lvl1pPr marL="342900" indent="-342900" algn="l" rtl="0" eaLnBrk="0" fontAlgn="base" hangingPunct="0">
              <a:spcBef>
                <a:spcPct val="30000"/>
              </a:spcBef>
              <a:spcAft>
                <a:spcPct val="0"/>
              </a:spcAft>
              <a:buClr>
                <a:srgbClr val="006600"/>
              </a:buClr>
              <a:buChar char="•"/>
              <a:defRPr sz="3200">
                <a:solidFill>
                  <a:schemeClr val="bg2"/>
                </a:solidFill>
                <a:latin typeface="+mn-lt"/>
                <a:ea typeface="+mn-ea"/>
                <a:cs typeface="+mn-cs"/>
              </a:defRPr>
            </a:lvl1pPr>
            <a:lvl2pPr marL="742950" indent="-285750" algn="l" rtl="0" eaLnBrk="0" fontAlgn="base" hangingPunct="0">
              <a:spcBef>
                <a:spcPct val="30000"/>
              </a:spcBef>
              <a:spcAft>
                <a:spcPct val="0"/>
              </a:spcAft>
              <a:buClr>
                <a:srgbClr val="006600"/>
              </a:buClr>
              <a:buSzPct val="60000"/>
              <a:buFont typeface="Times New Roman" pitchFamily="18" charset="0"/>
              <a:buChar char="■"/>
              <a:defRPr sz="2800">
                <a:solidFill>
                  <a:schemeClr val="bg2"/>
                </a:solidFill>
                <a:latin typeface="+mn-lt"/>
              </a:defRPr>
            </a:lvl2pPr>
            <a:lvl3pPr marL="1143000" indent="-228600" algn="l" rtl="0" eaLnBrk="0" fontAlgn="base" hangingPunct="0">
              <a:spcBef>
                <a:spcPct val="30000"/>
              </a:spcBef>
              <a:spcAft>
                <a:spcPct val="0"/>
              </a:spcAft>
              <a:buClr>
                <a:srgbClr val="006600"/>
              </a:buClr>
              <a:buSzPct val="70000"/>
              <a:buFont typeface="Wingdings" pitchFamily="2" charset="2"/>
              <a:buChar char="¨"/>
              <a:defRPr sz="2400">
                <a:solidFill>
                  <a:srgbClr val="003300"/>
                </a:solidFill>
                <a:latin typeface="+mn-lt"/>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2"/>
                </a:solidFill>
                <a:latin typeface="+mn-lt"/>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2"/>
                </a:solidFill>
                <a:latin typeface="+mn-lt"/>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231775" indent="-231775">
              <a:spcBef>
                <a:spcPts val="0"/>
              </a:spcBef>
              <a:spcAft>
                <a:spcPts val="200"/>
              </a:spcAft>
              <a:buClr>
                <a:schemeClr val="bg1"/>
              </a:buClr>
              <a:defRPr/>
            </a:pPr>
            <a:r>
              <a:rPr lang="en-US" sz="1800" b="0" kern="0" dirty="0" smtClean="0">
                <a:solidFill>
                  <a:schemeClr val="bg1"/>
                </a:solidFill>
                <a:latin typeface="Calibri" panose="020F0502020204030204" pitchFamily="34" charset="0"/>
              </a:rPr>
              <a:t>Guidance for plan selection</a:t>
            </a:r>
          </a:p>
          <a:p>
            <a:pPr marL="395288" lvl="1" indent="-163513">
              <a:spcBef>
                <a:spcPts val="0"/>
              </a:spcBef>
              <a:spcAft>
                <a:spcPts val="0"/>
              </a:spcAft>
              <a:buSzPct val="65000"/>
              <a:buFont typeface="Wingdings" panose="05000000000000000000" pitchFamily="2" charset="2"/>
              <a:buChar char="Ø"/>
              <a:defRPr/>
            </a:pPr>
            <a:r>
              <a:rPr lang="en-US" sz="1600" b="0" kern="0" dirty="0" smtClean="0">
                <a:solidFill>
                  <a:schemeClr val="bg1"/>
                </a:solidFill>
                <a:latin typeface="Calibri" panose="020F0502020204030204" pitchFamily="34" charset="0"/>
              </a:rPr>
              <a:t>WebMD’s Coverage Advisor (September)</a:t>
            </a:r>
          </a:p>
          <a:p>
            <a:pPr marL="395288" lvl="1" indent="-163513">
              <a:spcBef>
                <a:spcPts val="0"/>
              </a:spcBef>
              <a:spcAft>
                <a:spcPts val="0"/>
              </a:spcAft>
              <a:buSzPct val="65000"/>
              <a:buFont typeface="Wingdings" panose="05000000000000000000" pitchFamily="2" charset="2"/>
              <a:buChar char="Ø"/>
              <a:defRPr/>
            </a:pPr>
            <a:r>
              <a:rPr lang="en-US" sz="1600" b="0" kern="0" dirty="0" smtClean="0">
                <a:solidFill>
                  <a:schemeClr val="bg1"/>
                </a:solidFill>
                <a:latin typeface="Calibri" panose="020F0502020204030204" pitchFamily="34" charset="0"/>
              </a:rPr>
              <a:t>MyChoice </a:t>
            </a:r>
            <a:r>
              <a:rPr lang="en-US" sz="1600" b="0" kern="0" dirty="0">
                <a:solidFill>
                  <a:schemeClr val="bg1"/>
                </a:solidFill>
                <a:latin typeface="Calibri" panose="020F0502020204030204" pitchFamily="34" charset="0"/>
              </a:rPr>
              <a:t>decision </a:t>
            </a:r>
            <a:r>
              <a:rPr lang="en-US" sz="1600" b="0" kern="0" dirty="0" smtClean="0">
                <a:solidFill>
                  <a:schemeClr val="bg1"/>
                </a:solidFill>
                <a:latin typeface="Calibri" panose="020F0502020204030204" pitchFamily="34" charset="0"/>
              </a:rPr>
              <a:t>support</a:t>
            </a:r>
          </a:p>
          <a:p>
            <a:pPr marL="395288" lvl="1" indent="-163513">
              <a:spcBef>
                <a:spcPts val="0"/>
              </a:spcBef>
              <a:spcAft>
                <a:spcPts val="0"/>
              </a:spcAft>
              <a:buSzPct val="65000"/>
              <a:buFont typeface="Wingdings" panose="05000000000000000000" pitchFamily="2" charset="2"/>
              <a:buChar char="Ø"/>
              <a:defRPr/>
            </a:pPr>
            <a:r>
              <a:rPr lang="en-US" sz="1600" b="0" kern="0" dirty="0" smtClean="0">
                <a:solidFill>
                  <a:schemeClr val="bg1"/>
                </a:solidFill>
                <a:latin typeface="Calibri" panose="020F0502020204030204" pitchFamily="34" charset="0"/>
              </a:rPr>
              <a:t>Telephone support</a:t>
            </a:r>
          </a:p>
          <a:p>
            <a:pPr>
              <a:spcBef>
                <a:spcPts val="0"/>
              </a:spcBef>
              <a:spcAft>
                <a:spcPts val="500"/>
              </a:spcAft>
              <a:defRPr/>
            </a:pPr>
            <a:endParaRPr lang="en-US" sz="1800" b="0" kern="0" dirty="0" smtClean="0">
              <a:latin typeface="Calibri" panose="020F0502020204030204" pitchFamily="34" charset="0"/>
            </a:endParaRPr>
          </a:p>
          <a:p>
            <a:pPr lvl="1">
              <a:spcBef>
                <a:spcPts val="0"/>
              </a:spcBef>
              <a:spcAft>
                <a:spcPts val="500"/>
              </a:spcAft>
              <a:defRPr/>
            </a:pPr>
            <a:endParaRPr lang="en-US" sz="1800" b="0" kern="0" dirty="0" smtClean="0">
              <a:latin typeface="Calibri" panose="020F0502020204030204" pitchFamily="34" charset="0"/>
            </a:endParaRPr>
          </a:p>
        </p:txBody>
      </p:sp>
      <p:sp>
        <p:nvSpPr>
          <p:cNvPr id="29" name="Content Placeholder 2"/>
          <p:cNvSpPr txBox="1">
            <a:spLocks/>
          </p:cNvSpPr>
          <p:nvPr/>
        </p:nvSpPr>
        <p:spPr>
          <a:xfrm>
            <a:off x="3347907" y="4549521"/>
            <a:ext cx="2397803" cy="1997857"/>
          </a:xfrm>
          <a:prstGeom prst="roundRect">
            <a:avLst>
              <a:gd name="adj" fmla="val 2399"/>
            </a:avLst>
          </a:prstGeom>
          <a:solidFill>
            <a:srgbClr val="F9F8F4"/>
          </a:solidFill>
          <a:ln>
            <a:solidFill>
              <a:schemeClr val="bg2">
                <a:lumMod val="75000"/>
              </a:schemeClr>
            </a:solidFill>
          </a:ln>
        </p:spPr>
        <p:txBody>
          <a:bodyPr lIns="91440" tIns="91440" rIns="91440" bIns="91440"/>
          <a:lstStyle>
            <a:lvl1pPr marL="342900" indent="-342900" algn="l" rtl="0" eaLnBrk="0" fontAlgn="base" hangingPunct="0">
              <a:spcBef>
                <a:spcPct val="30000"/>
              </a:spcBef>
              <a:spcAft>
                <a:spcPct val="0"/>
              </a:spcAft>
              <a:buClr>
                <a:srgbClr val="006600"/>
              </a:buClr>
              <a:buChar char="•"/>
              <a:defRPr sz="3200">
                <a:solidFill>
                  <a:schemeClr val="bg2"/>
                </a:solidFill>
                <a:latin typeface="+mn-lt"/>
                <a:ea typeface="+mn-ea"/>
                <a:cs typeface="+mn-cs"/>
              </a:defRPr>
            </a:lvl1pPr>
            <a:lvl2pPr marL="742950" indent="-285750" algn="l" rtl="0" eaLnBrk="0" fontAlgn="base" hangingPunct="0">
              <a:spcBef>
                <a:spcPct val="30000"/>
              </a:spcBef>
              <a:spcAft>
                <a:spcPct val="0"/>
              </a:spcAft>
              <a:buClr>
                <a:srgbClr val="006600"/>
              </a:buClr>
              <a:buSzPct val="60000"/>
              <a:buFont typeface="Times New Roman" pitchFamily="18" charset="0"/>
              <a:buChar char="■"/>
              <a:defRPr sz="2800">
                <a:solidFill>
                  <a:schemeClr val="bg2"/>
                </a:solidFill>
                <a:latin typeface="+mn-lt"/>
              </a:defRPr>
            </a:lvl2pPr>
            <a:lvl3pPr marL="1143000" indent="-228600" algn="l" rtl="0" eaLnBrk="0" fontAlgn="base" hangingPunct="0">
              <a:spcBef>
                <a:spcPct val="30000"/>
              </a:spcBef>
              <a:spcAft>
                <a:spcPct val="0"/>
              </a:spcAft>
              <a:buClr>
                <a:srgbClr val="006600"/>
              </a:buClr>
              <a:buSzPct val="70000"/>
              <a:buFont typeface="Wingdings" pitchFamily="2" charset="2"/>
              <a:buChar char="¨"/>
              <a:defRPr sz="2400">
                <a:solidFill>
                  <a:srgbClr val="003300"/>
                </a:solidFill>
                <a:latin typeface="+mn-lt"/>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2"/>
                </a:solidFill>
                <a:latin typeface="+mn-lt"/>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2"/>
                </a:solidFill>
                <a:latin typeface="+mn-lt"/>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231775" indent="-231775">
              <a:spcBef>
                <a:spcPts val="0"/>
              </a:spcBef>
              <a:spcAft>
                <a:spcPts val="200"/>
              </a:spcAft>
              <a:buClr>
                <a:schemeClr val="bg1"/>
              </a:buClr>
              <a:defRPr/>
            </a:pPr>
            <a:r>
              <a:rPr lang="en-US" sz="1800" b="0" kern="0" dirty="0" smtClean="0">
                <a:solidFill>
                  <a:schemeClr val="bg1"/>
                </a:solidFill>
                <a:latin typeface="Calibri" panose="020F0502020204030204" pitchFamily="34" charset="0"/>
              </a:rPr>
              <a:t>Align plan with personal needs</a:t>
            </a:r>
            <a:endParaRPr lang="en-US" sz="1600" b="0" kern="0" dirty="0" smtClean="0">
              <a:solidFill>
                <a:schemeClr val="bg1"/>
              </a:solidFill>
              <a:latin typeface="Calibri" panose="020F0502020204030204" pitchFamily="34" charset="0"/>
            </a:endParaRPr>
          </a:p>
          <a:p>
            <a:pPr marL="395288" lvl="1" indent="-163513">
              <a:spcBef>
                <a:spcPts val="0"/>
              </a:spcBef>
              <a:spcAft>
                <a:spcPts val="0"/>
              </a:spcAft>
              <a:buSzPct val="65000"/>
              <a:buFont typeface="Wingdings" panose="05000000000000000000" pitchFamily="2" charset="2"/>
              <a:buChar char="Ø"/>
              <a:defRPr/>
            </a:pPr>
            <a:r>
              <a:rPr lang="en-US" sz="1600" b="0" kern="0" dirty="0" smtClean="0">
                <a:solidFill>
                  <a:schemeClr val="bg1"/>
                </a:solidFill>
                <a:latin typeface="Calibri" panose="020F0502020204030204" pitchFamily="34" charset="0"/>
              </a:rPr>
              <a:t>Medical needs </a:t>
            </a:r>
          </a:p>
          <a:p>
            <a:pPr marL="395288" lvl="1" indent="-163513">
              <a:spcBef>
                <a:spcPts val="0"/>
              </a:spcBef>
              <a:spcAft>
                <a:spcPts val="0"/>
              </a:spcAft>
              <a:buSzPct val="65000"/>
              <a:buFont typeface="Wingdings" panose="05000000000000000000" pitchFamily="2" charset="2"/>
              <a:buChar char="Ø"/>
              <a:defRPr/>
            </a:pPr>
            <a:r>
              <a:rPr lang="en-US" sz="1600" b="0" kern="0" dirty="0" smtClean="0">
                <a:solidFill>
                  <a:schemeClr val="bg1"/>
                </a:solidFill>
                <a:latin typeface="Calibri" panose="020F0502020204030204" pitchFamily="34" charset="0"/>
              </a:rPr>
              <a:t>Financial situation</a:t>
            </a:r>
          </a:p>
          <a:p>
            <a:pPr marL="395288" lvl="1" indent="-163513">
              <a:spcBef>
                <a:spcPts val="0"/>
              </a:spcBef>
              <a:spcAft>
                <a:spcPts val="0"/>
              </a:spcAft>
              <a:buSzPct val="65000"/>
              <a:buFont typeface="Wingdings" panose="05000000000000000000" pitchFamily="2" charset="2"/>
              <a:buChar char="Ø"/>
              <a:defRPr/>
            </a:pPr>
            <a:r>
              <a:rPr lang="en-US" sz="1600" b="0" kern="0" dirty="0" smtClean="0">
                <a:solidFill>
                  <a:schemeClr val="bg1"/>
                </a:solidFill>
                <a:latin typeface="Calibri" panose="020F0502020204030204" pitchFamily="34" charset="0"/>
              </a:rPr>
              <a:t>Comfort with unexpected expenses</a:t>
            </a:r>
            <a:endParaRPr lang="en-US" sz="1600" b="0" kern="0" dirty="0" smtClean="0">
              <a:latin typeface="Calibri" panose="020F0502020204030204" pitchFamily="34" charset="0"/>
            </a:endParaRPr>
          </a:p>
          <a:p>
            <a:pPr lvl="1">
              <a:spcBef>
                <a:spcPts val="0"/>
              </a:spcBef>
              <a:spcAft>
                <a:spcPts val="500"/>
              </a:spcAft>
              <a:defRPr/>
            </a:pPr>
            <a:endParaRPr lang="en-US" sz="1800" b="0" kern="0" dirty="0" smtClean="0">
              <a:latin typeface="Calibri" panose="020F0502020204030204" pitchFamily="34" charset="0"/>
            </a:endParaRPr>
          </a:p>
        </p:txBody>
      </p:sp>
      <p:sp>
        <p:nvSpPr>
          <p:cNvPr id="30" name="Up Arrow 29"/>
          <p:cNvSpPr/>
          <p:nvPr/>
        </p:nvSpPr>
        <p:spPr bwMode="auto">
          <a:xfrm rot="10800000">
            <a:off x="6757562" y="3950342"/>
            <a:ext cx="409783" cy="476346"/>
          </a:xfrm>
          <a:prstGeom prst="upArrow">
            <a:avLst>
              <a:gd name="adj1" fmla="val 4000"/>
              <a:gd name="adj2" fmla="val 50000"/>
            </a:avLst>
          </a:prstGeom>
          <a:solidFill>
            <a:srgbClr val="0099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31" name="Up Arrow 30"/>
          <p:cNvSpPr/>
          <p:nvPr/>
        </p:nvSpPr>
        <p:spPr bwMode="auto">
          <a:xfrm rot="10800000">
            <a:off x="2103208" y="3972666"/>
            <a:ext cx="409783" cy="476346"/>
          </a:xfrm>
          <a:prstGeom prst="upArrow">
            <a:avLst>
              <a:gd name="adj1" fmla="val 4000"/>
              <a:gd name="adj2" fmla="val 50000"/>
            </a:avLst>
          </a:prstGeom>
          <a:solidFill>
            <a:srgbClr val="0099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13" name="Title 1"/>
          <p:cNvSpPr txBox="1">
            <a:spLocks/>
          </p:cNvSpPr>
          <p:nvPr/>
        </p:nvSpPr>
        <p:spPr>
          <a:xfrm>
            <a:off x="7877" y="339025"/>
            <a:ext cx="9143999" cy="1277760"/>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800"/>
              </a:lnSpc>
              <a:defRPr/>
            </a:pPr>
            <a:r>
              <a:rPr lang="en-US" sz="3800" kern="0" spc="-70" dirty="0" err="1" smtClean="0">
                <a:solidFill>
                  <a:srgbClr val="006600"/>
                </a:solidFill>
                <a:latin typeface="Calibri" panose="020F0502020204030204" pitchFamily="34" charset="0"/>
              </a:rPr>
              <a:t>HealthFlex</a:t>
            </a:r>
            <a:r>
              <a:rPr lang="en-US" sz="3800" kern="0" spc="-70" dirty="0" smtClean="0">
                <a:solidFill>
                  <a:srgbClr val="006600"/>
                </a:solidFill>
                <a:latin typeface="Calibri" panose="020F0502020204030204" pitchFamily="34" charset="0"/>
              </a:rPr>
              <a:t> Exchange:</a:t>
            </a:r>
            <a:br>
              <a:rPr lang="en-US" sz="3800" kern="0" spc="-70" dirty="0" smtClean="0">
                <a:solidFill>
                  <a:srgbClr val="006600"/>
                </a:solidFill>
                <a:latin typeface="Calibri" panose="020F0502020204030204" pitchFamily="34" charset="0"/>
              </a:rPr>
            </a:br>
            <a:r>
              <a:rPr lang="en-US" sz="3800" kern="0" spc="-70" dirty="0" smtClean="0">
                <a:solidFill>
                  <a:srgbClr val="006600"/>
                </a:solidFill>
                <a:latin typeface="Calibri" panose="020F0502020204030204" pitchFamily="34" charset="0"/>
              </a:rPr>
              <a:t>More Choice </a:t>
            </a:r>
            <a:endParaRPr lang="en-US" sz="3800" kern="0" dirty="0" smtClean="0">
              <a:solidFill>
                <a:srgbClr val="006600"/>
              </a:solidFill>
              <a:latin typeface="Calibri" panose="020F0502020204030204" pitchFamily="34" charset="0"/>
            </a:endParaRPr>
          </a:p>
        </p:txBody>
      </p:sp>
    </p:spTree>
    <p:extLst>
      <p:ext uri="{BB962C8B-B14F-4D97-AF65-F5344CB8AC3E}">
        <p14:creationId xmlns:p14="http://schemas.microsoft.com/office/powerpoint/2010/main" val="3490434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3" y="2124971"/>
            <a:ext cx="8009482" cy="4560837"/>
          </a:xfrm>
          <a:prstGeom prst="rect">
            <a:avLst/>
          </a:prstGeom>
          <a:effectLst>
            <a:outerShdw blurRad="50800" dist="38100" dir="5400000" algn="t" rotWithShape="0">
              <a:prstClr val="black">
                <a:alpha val="40000"/>
              </a:prstClr>
            </a:outerShdw>
          </a:effectLst>
        </p:spPr>
      </p:pic>
      <p:sp>
        <p:nvSpPr>
          <p:cNvPr id="3" name="Title 2"/>
          <p:cNvSpPr>
            <a:spLocks noGrp="1"/>
          </p:cNvSpPr>
          <p:nvPr>
            <p:ph type="title"/>
          </p:nvPr>
        </p:nvSpPr>
        <p:spPr>
          <a:xfrm>
            <a:off x="815198" y="337847"/>
            <a:ext cx="8328802" cy="949616"/>
          </a:xfrm>
        </p:spPr>
        <p:txBody>
          <a:bodyPr/>
          <a:lstStyle/>
          <a:p>
            <a:pPr>
              <a:lnSpc>
                <a:spcPts val="3900"/>
              </a:lnSpc>
            </a:pPr>
            <a:r>
              <a:rPr lang="en-US" spc="-70" dirty="0" smtClean="0">
                <a:latin typeface="Calibri" panose="020F0502020204030204" pitchFamily="34" charset="0"/>
              </a:rPr>
              <a:t>HealthFlex Exchange—</a:t>
            </a:r>
            <a:br>
              <a:rPr lang="en-US" spc="-70" dirty="0" smtClean="0">
                <a:latin typeface="Calibri" panose="020F0502020204030204" pitchFamily="34" charset="0"/>
              </a:rPr>
            </a:br>
            <a:r>
              <a:rPr lang="en-US" spc="-70" dirty="0" smtClean="0">
                <a:latin typeface="Calibri" panose="020F0502020204030204" pitchFamily="34" charset="0"/>
              </a:rPr>
              <a:t>Not a Government Exchange</a:t>
            </a:r>
            <a:endParaRPr lang="en-US" spc="-70" dirty="0">
              <a:latin typeface="Calibri" panose="020F0502020204030204" pitchFamily="34" charset="0"/>
            </a:endParaRPr>
          </a:p>
        </p:txBody>
      </p:sp>
      <p:sp>
        <p:nvSpPr>
          <p:cNvPr id="4" name="Content Placeholder 3"/>
          <p:cNvSpPr>
            <a:spLocks noGrp="1"/>
          </p:cNvSpPr>
          <p:nvPr>
            <p:ph idx="1"/>
          </p:nvPr>
        </p:nvSpPr>
        <p:spPr>
          <a:xfrm>
            <a:off x="936497" y="2844949"/>
            <a:ext cx="3348903" cy="3574821"/>
          </a:xfrm>
        </p:spPr>
        <p:txBody>
          <a:bodyPr/>
          <a:lstStyle/>
          <a:p>
            <a:pPr>
              <a:spcBef>
                <a:spcPts val="0"/>
              </a:spcBef>
              <a:spcAft>
                <a:spcPts val="0"/>
              </a:spcAft>
            </a:pPr>
            <a:r>
              <a:rPr lang="en-US" sz="2200" dirty="0" smtClean="0">
                <a:latin typeface="Calibri" panose="020F0502020204030204" pitchFamily="34" charset="0"/>
              </a:rPr>
              <a:t>Broad networks</a:t>
            </a:r>
          </a:p>
          <a:p>
            <a:pPr lvl="1">
              <a:spcBef>
                <a:spcPts val="0"/>
              </a:spcBef>
              <a:spcAft>
                <a:spcPts val="300"/>
              </a:spcAft>
            </a:pPr>
            <a:r>
              <a:rPr lang="en-US" sz="2000" dirty="0" smtClean="0">
                <a:latin typeface="Calibri" panose="020F0502020204030204" pitchFamily="34" charset="0"/>
              </a:rPr>
              <a:t>Nationwide networks</a:t>
            </a:r>
          </a:p>
          <a:p>
            <a:pPr>
              <a:spcBef>
                <a:spcPts val="0"/>
              </a:spcBef>
              <a:spcAft>
                <a:spcPts val="0"/>
              </a:spcAft>
            </a:pPr>
            <a:r>
              <a:rPr lang="en-US" sz="2200" dirty="0" smtClean="0">
                <a:latin typeface="Calibri" panose="020F0502020204030204" pitchFamily="34" charset="0"/>
              </a:rPr>
              <a:t>No age-band rating</a:t>
            </a:r>
          </a:p>
          <a:p>
            <a:pPr lvl="1">
              <a:spcBef>
                <a:spcPts val="0"/>
              </a:spcBef>
              <a:spcAft>
                <a:spcPts val="300"/>
              </a:spcAft>
            </a:pPr>
            <a:r>
              <a:rPr lang="en-US" sz="2000" dirty="0" smtClean="0">
                <a:latin typeface="Calibri" panose="020F0502020204030204" pitchFamily="34" charset="0"/>
              </a:rPr>
              <a:t>Important for clergy </a:t>
            </a:r>
            <a:br>
              <a:rPr lang="en-US" sz="2000" dirty="0" smtClean="0">
                <a:latin typeface="Calibri" panose="020F0502020204030204" pitchFamily="34" charset="0"/>
              </a:rPr>
            </a:br>
            <a:r>
              <a:rPr lang="en-US" sz="2000" dirty="0" smtClean="0">
                <a:latin typeface="Calibri" panose="020F0502020204030204" pitchFamily="34" charset="0"/>
              </a:rPr>
              <a:t>at or above our </a:t>
            </a:r>
            <a:br>
              <a:rPr lang="en-US" sz="2000" dirty="0" smtClean="0">
                <a:latin typeface="Calibri" panose="020F0502020204030204" pitchFamily="34" charset="0"/>
              </a:rPr>
            </a:br>
            <a:r>
              <a:rPr lang="en-US" sz="2000" dirty="0" smtClean="0">
                <a:latin typeface="Calibri" panose="020F0502020204030204" pitchFamily="34" charset="0"/>
              </a:rPr>
              <a:t>average age (&gt;50)</a:t>
            </a:r>
          </a:p>
          <a:p>
            <a:pPr>
              <a:spcBef>
                <a:spcPts val="0"/>
              </a:spcBef>
              <a:spcAft>
                <a:spcPts val="300"/>
              </a:spcAft>
            </a:pPr>
            <a:r>
              <a:rPr lang="en-US" sz="2200" spc="-50" dirty="0" smtClean="0">
                <a:latin typeface="Calibri" panose="020F0502020204030204" pitchFamily="34" charset="0"/>
              </a:rPr>
              <a:t>Non-taxable plan sponsor </a:t>
            </a:r>
            <a:r>
              <a:rPr lang="en-US" sz="2200" dirty="0" smtClean="0">
                <a:latin typeface="Calibri" panose="020F0502020204030204" pitchFamily="34" charset="0"/>
              </a:rPr>
              <a:t>contributions </a:t>
            </a:r>
          </a:p>
          <a:p>
            <a:pPr>
              <a:spcBef>
                <a:spcPts val="0"/>
              </a:spcBef>
              <a:spcAft>
                <a:spcPts val="600"/>
              </a:spcAft>
            </a:pPr>
            <a:r>
              <a:rPr lang="en-US" sz="2200" dirty="0" smtClean="0">
                <a:latin typeface="Calibri" panose="020F0502020204030204" pitchFamily="34" charset="0"/>
              </a:rPr>
              <a:t>Wellness programs and related incentives </a:t>
            </a:r>
            <a:br>
              <a:rPr lang="en-US" sz="2200" dirty="0" smtClean="0">
                <a:latin typeface="Calibri" panose="020F0502020204030204" pitchFamily="34" charset="0"/>
              </a:rPr>
            </a:br>
            <a:r>
              <a:rPr lang="en-US" sz="2200" dirty="0" smtClean="0">
                <a:latin typeface="Calibri" panose="020F0502020204030204" pitchFamily="34" charset="0"/>
              </a:rPr>
              <a:t>always included</a:t>
            </a:r>
          </a:p>
        </p:txBody>
      </p:sp>
      <p:sp>
        <p:nvSpPr>
          <p:cNvPr id="5" name="Content Placeholder 3"/>
          <p:cNvSpPr txBox="1">
            <a:spLocks/>
          </p:cNvSpPr>
          <p:nvPr/>
        </p:nvSpPr>
        <p:spPr bwMode="auto">
          <a:xfrm>
            <a:off x="4892640" y="2851871"/>
            <a:ext cx="4025045" cy="34314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a:spcBef>
                <a:spcPts val="0"/>
              </a:spcBef>
              <a:spcAft>
                <a:spcPts val="0"/>
              </a:spcAft>
            </a:pPr>
            <a:r>
              <a:rPr lang="en-US" sz="2200" b="0" kern="0" dirty="0" smtClean="0">
                <a:latin typeface="Calibri" panose="020F0502020204030204" pitchFamily="34" charset="0"/>
              </a:rPr>
              <a:t>Narrowed networks</a:t>
            </a:r>
          </a:p>
          <a:p>
            <a:pPr marL="682625" lvl="1" indent="-288925">
              <a:spcBef>
                <a:spcPts val="0"/>
              </a:spcBef>
              <a:spcAft>
                <a:spcPts val="300"/>
              </a:spcAft>
            </a:pPr>
            <a:r>
              <a:rPr lang="en-US" sz="2000" b="0" kern="0" spc="-60" dirty="0" smtClean="0">
                <a:latin typeface="Calibri" panose="020F0502020204030204" pitchFamily="34" charset="0"/>
              </a:rPr>
              <a:t>Up to 75% of doctors could be </a:t>
            </a:r>
            <a:r>
              <a:rPr lang="en-US" sz="2000" b="0" kern="0" dirty="0" smtClean="0">
                <a:latin typeface="Calibri" panose="020F0502020204030204" pitchFamily="34" charset="0"/>
              </a:rPr>
              <a:t>omitted; can be difficult to </a:t>
            </a:r>
            <a:r>
              <a:rPr lang="en-US" sz="2000" b="0" kern="0" spc="-60" dirty="0" smtClean="0">
                <a:latin typeface="Calibri" panose="020F0502020204030204" pitchFamily="34" charset="0"/>
              </a:rPr>
              <a:t>assess this before selecting plan</a:t>
            </a:r>
          </a:p>
          <a:p>
            <a:pPr>
              <a:spcBef>
                <a:spcPts val="0"/>
              </a:spcBef>
              <a:spcAft>
                <a:spcPts val="0"/>
              </a:spcAft>
            </a:pPr>
            <a:r>
              <a:rPr lang="en-US" sz="2200" b="0" kern="0" dirty="0" smtClean="0">
                <a:latin typeface="Calibri" panose="020F0502020204030204" pitchFamily="34" charset="0"/>
              </a:rPr>
              <a:t>Age-banded rating</a:t>
            </a:r>
          </a:p>
          <a:p>
            <a:pPr marL="682625" lvl="1" indent="-288925">
              <a:spcBef>
                <a:spcPts val="0"/>
              </a:spcBef>
              <a:spcAft>
                <a:spcPts val="300"/>
              </a:spcAft>
            </a:pPr>
            <a:r>
              <a:rPr lang="en-US" sz="2000" b="0" kern="0" spc="-60" dirty="0" smtClean="0">
                <a:latin typeface="Calibri" panose="020F0502020204030204" pitchFamily="34" charset="0"/>
              </a:rPr>
              <a:t>Premiums vary up to 3x by age</a:t>
            </a:r>
          </a:p>
          <a:p>
            <a:pPr>
              <a:spcBef>
                <a:spcPts val="0"/>
              </a:spcBef>
              <a:spcAft>
                <a:spcPts val="0"/>
              </a:spcAft>
            </a:pPr>
            <a:r>
              <a:rPr lang="en-US" sz="2200" b="0" kern="0" dirty="0" smtClean="0">
                <a:latin typeface="Calibri" panose="020F0502020204030204" pitchFamily="34" charset="0"/>
              </a:rPr>
              <a:t>No pre-tax funding</a:t>
            </a:r>
          </a:p>
          <a:p>
            <a:pPr marL="682625" lvl="1" indent="-287338">
              <a:spcBef>
                <a:spcPts val="0"/>
              </a:spcBef>
              <a:spcAft>
                <a:spcPts val="300"/>
              </a:spcAft>
            </a:pPr>
            <a:r>
              <a:rPr lang="en-US" sz="2000" b="0" kern="0" dirty="0" smtClean="0">
                <a:latin typeface="Calibri" panose="020F0502020204030204" pitchFamily="34" charset="0"/>
              </a:rPr>
              <a:t>Tax credits for those </a:t>
            </a:r>
            <a:br>
              <a:rPr lang="en-US" sz="2000" b="0" kern="0" dirty="0" smtClean="0">
                <a:latin typeface="Calibri" panose="020F0502020204030204" pitchFamily="34" charset="0"/>
              </a:rPr>
            </a:br>
            <a:r>
              <a:rPr lang="en-US" sz="2000" b="0" kern="0" dirty="0" smtClean="0">
                <a:latin typeface="Calibri" panose="020F0502020204030204" pitchFamily="34" charset="0"/>
              </a:rPr>
              <a:t>who qualify (not everyone)</a:t>
            </a:r>
          </a:p>
          <a:p>
            <a:pPr>
              <a:spcBef>
                <a:spcPts val="0"/>
              </a:spcBef>
              <a:spcAft>
                <a:spcPts val="0"/>
              </a:spcAft>
            </a:pPr>
            <a:r>
              <a:rPr lang="en-US" sz="2200" b="0" kern="0" dirty="0" smtClean="0">
                <a:latin typeface="Calibri" panose="020F0502020204030204" pitchFamily="34" charset="0"/>
              </a:rPr>
              <a:t>No wellness wraparound</a:t>
            </a:r>
          </a:p>
        </p:txBody>
      </p:sp>
      <p:sp>
        <p:nvSpPr>
          <p:cNvPr id="11" name="Rectangle 10"/>
          <p:cNvSpPr/>
          <p:nvPr/>
        </p:nvSpPr>
        <p:spPr>
          <a:xfrm>
            <a:off x="802891" y="2171000"/>
            <a:ext cx="3493340" cy="461665"/>
          </a:xfrm>
          <a:prstGeom prst="rect">
            <a:avLst/>
          </a:prstGeom>
          <a:noFill/>
        </p:spPr>
        <p:txBody>
          <a:bodyPr wrap="square">
            <a:spAutoFit/>
          </a:bodyPr>
          <a:lstStyle/>
          <a:p>
            <a:pPr marL="0" indent="0" algn="ctr">
              <a:spcBef>
                <a:spcPts val="0"/>
              </a:spcBef>
              <a:spcAft>
                <a:spcPts val="2000"/>
              </a:spcAft>
              <a:buNone/>
              <a:defRPr/>
            </a:pPr>
            <a:r>
              <a:rPr lang="en-US" sz="2400" dirty="0" err="1" smtClean="0">
                <a:effectLst>
                  <a:outerShdw blurRad="38100" dist="38100" dir="2700000" algn="tl">
                    <a:srgbClr val="000000">
                      <a:alpha val="43137"/>
                    </a:srgbClr>
                  </a:outerShdw>
                </a:effectLst>
                <a:latin typeface="Calibri" panose="020F0502020204030204" pitchFamily="34" charset="0"/>
              </a:rPr>
              <a:t>HealthFlex</a:t>
            </a:r>
            <a:r>
              <a:rPr lang="en-US" sz="2400" dirty="0" smtClean="0">
                <a:effectLst>
                  <a:outerShdw blurRad="38100" dist="38100" dir="2700000" algn="tl">
                    <a:srgbClr val="000000">
                      <a:alpha val="43137"/>
                    </a:srgbClr>
                  </a:outerShdw>
                </a:effectLst>
                <a:latin typeface="Calibri" panose="020F0502020204030204" pitchFamily="34" charset="0"/>
              </a:rPr>
              <a:t> Exchange</a:t>
            </a:r>
            <a:endParaRPr lang="en-US" sz="2400" dirty="0">
              <a:effectLst>
                <a:outerShdw blurRad="38100" dist="38100" dir="2700000" algn="tl">
                  <a:srgbClr val="000000">
                    <a:alpha val="43137"/>
                  </a:srgbClr>
                </a:outerShdw>
              </a:effectLst>
              <a:latin typeface="Calibri" panose="020F0502020204030204" pitchFamily="34" charset="0"/>
            </a:endParaRPr>
          </a:p>
        </p:txBody>
      </p:sp>
      <p:sp>
        <p:nvSpPr>
          <p:cNvPr id="12" name="Rectangle 11"/>
          <p:cNvSpPr/>
          <p:nvPr/>
        </p:nvSpPr>
        <p:spPr>
          <a:xfrm>
            <a:off x="4782415" y="2171000"/>
            <a:ext cx="4026086" cy="461665"/>
          </a:xfrm>
          <a:prstGeom prst="rect">
            <a:avLst/>
          </a:prstGeom>
          <a:noFill/>
        </p:spPr>
        <p:txBody>
          <a:bodyPr wrap="square">
            <a:spAutoFit/>
          </a:bodyPr>
          <a:lstStyle/>
          <a:p>
            <a:pPr marL="0" indent="0" algn="ctr">
              <a:spcBef>
                <a:spcPts val="0"/>
              </a:spcBef>
              <a:spcAft>
                <a:spcPts val="2000"/>
              </a:spcAft>
              <a:buNone/>
              <a:defRPr/>
            </a:pPr>
            <a:r>
              <a:rPr lang="en-US" sz="2400" dirty="0" smtClean="0">
                <a:effectLst>
                  <a:outerShdw blurRad="38100" dist="38100" dir="2700000" algn="tl">
                    <a:srgbClr val="000000">
                      <a:alpha val="43137"/>
                    </a:srgbClr>
                  </a:outerShdw>
                </a:effectLst>
                <a:latin typeface="Calibri" panose="020F0502020204030204" pitchFamily="34" charset="0"/>
              </a:rPr>
              <a:t>Public Exchange(s)</a:t>
            </a:r>
            <a:endParaRPr lang="en-US" sz="2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090347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5462697"/>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4300" b="0" kern="0" dirty="0" smtClean="0">
                <a:solidFill>
                  <a:srgbClr val="FFFFFF"/>
                </a:solidFill>
                <a:effectLst>
                  <a:outerShdw blurRad="38100" dist="38100" dir="2700000" algn="tl">
                    <a:srgbClr val="000000">
                      <a:alpha val="43137"/>
                    </a:srgbClr>
                  </a:outerShdw>
                </a:effectLst>
                <a:latin typeface="Calibri" panose="020F0502020204030204" pitchFamily="34" charset="0"/>
              </a:rPr>
              <a:t>Video Segment B:  Plans</a:t>
            </a:r>
            <a:endParaRPr lang="en-US" sz="4300" b="0" kern="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522" y="804863"/>
            <a:ext cx="6826956" cy="4522858"/>
          </a:xfrm>
          <a:prstGeom prst="rect">
            <a:avLst/>
          </a:prstGeom>
        </p:spPr>
      </p:pic>
    </p:spTree>
    <p:extLst>
      <p:ext uri="{BB962C8B-B14F-4D97-AF65-F5344CB8AC3E}">
        <p14:creationId xmlns:p14="http://schemas.microsoft.com/office/powerpoint/2010/main" val="2375031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 y="5491"/>
            <a:ext cx="9143533" cy="6847018"/>
          </a:xfrm>
          <a:prstGeom prst="rect">
            <a:avLst/>
          </a:prstGeom>
        </p:spPr>
      </p:pic>
    </p:spTree>
    <p:extLst>
      <p:ext uri="{BB962C8B-B14F-4D97-AF65-F5344CB8AC3E}">
        <p14:creationId xmlns:p14="http://schemas.microsoft.com/office/powerpoint/2010/main" val="3686753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libri" panose="020F0502020204030204" pitchFamily="34" charset="0"/>
              </a:rPr>
              <a:t>Included in All </a:t>
            </a:r>
            <a:r>
              <a:rPr lang="en-US" dirty="0" err="1" smtClean="0">
                <a:latin typeface="Calibri" panose="020F0502020204030204" pitchFamily="34" charset="0"/>
              </a:rPr>
              <a:t>HealthFlex</a:t>
            </a:r>
            <a:r>
              <a:rPr lang="en-US" dirty="0" smtClean="0">
                <a:latin typeface="Calibri" panose="020F0502020204030204" pitchFamily="34" charset="0"/>
              </a:rPr>
              <a:t> Plans</a:t>
            </a:r>
            <a:endParaRPr lang="en-US" dirty="0">
              <a:latin typeface="Calibri" panose="020F0502020204030204" pitchFamily="34" charset="0"/>
            </a:endParaRPr>
          </a:p>
        </p:txBody>
      </p:sp>
      <p:sp>
        <p:nvSpPr>
          <p:cNvPr id="4" name="Content Placeholder 3"/>
          <p:cNvSpPr>
            <a:spLocks noGrp="1"/>
          </p:cNvSpPr>
          <p:nvPr>
            <p:ph idx="1"/>
          </p:nvPr>
        </p:nvSpPr>
        <p:spPr>
          <a:xfrm>
            <a:off x="785813" y="2138386"/>
            <a:ext cx="7744038" cy="4357948"/>
          </a:xfrm>
        </p:spPr>
        <p:txBody>
          <a:bodyPr/>
          <a:lstStyle/>
          <a:p>
            <a:pPr>
              <a:spcBef>
                <a:spcPts val="0"/>
              </a:spcBef>
              <a:spcAft>
                <a:spcPts val="1200"/>
              </a:spcAft>
            </a:pPr>
            <a:r>
              <a:rPr lang="en-US" sz="2700" dirty="0" smtClean="0">
                <a:latin typeface="Calibri" panose="020F0502020204030204" pitchFamily="34" charset="0"/>
              </a:rPr>
              <a:t>Preventive care covered at 100%</a:t>
            </a:r>
          </a:p>
          <a:p>
            <a:pPr>
              <a:spcBef>
                <a:spcPts val="0"/>
              </a:spcBef>
              <a:spcAft>
                <a:spcPts val="1200"/>
              </a:spcAft>
            </a:pPr>
            <a:r>
              <a:rPr lang="en-US" sz="2700" dirty="0" smtClean="0">
                <a:latin typeface="Calibri" panose="020F0502020204030204" pitchFamily="34" charset="0"/>
              </a:rPr>
              <a:t>Plan specific embedded </a:t>
            </a:r>
            <a:r>
              <a:rPr lang="en-US" sz="2700" dirty="0">
                <a:latin typeface="Calibri" panose="020F0502020204030204" pitchFamily="34" charset="0"/>
              </a:rPr>
              <a:t>pharmacy plan </a:t>
            </a:r>
            <a:r>
              <a:rPr lang="en-US" sz="2700" dirty="0" smtClean="0">
                <a:latin typeface="Calibri" panose="020F0502020204030204" pitchFamily="34" charset="0"/>
              </a:rPr>
              <a:t>benefit </a:t>
            </a:r>
            <a:endParaRPr lang="en-US" sz="2700" dirty="0">
              <a:latin typeface="Calibri" panose="020F0502020204030204" pitchFamily="34" charset="0"/>
            </a:endParaRPr>
          </a:p>
          <a:p>
            <a:pPr>
              <a:spcBef>
                <a:spcPts val="0"/>
              </a:spcBef>
              <a:spcAft>
                <a:spcPts val="1200"/>
              </a:spcAft>
            </a:pPr>
            <a:r>
              <a:rPr lang="en-US" sz="2700" dirty="0">
                <a:latin typeface="Calibri" panose="020F0502020204030204" pitchFamily="34" charset="0"/>
              </a:rPr>
              <a:t>E</a:t>
            </a:r>
            <a:r>
              <a:rPr lang="en-US" sz="2700" dirty="0" smtClean="0">
                <a:latin typeface="Calibri" panose="020F0502020204030204" pitchFamily="34" charset="0"/>
              </a:rPr>
              <a:t>mbedded “gold” behavioral </a:t>
            </a:r>
            <a:r>
              <a:rPr lang="en-US" sz="2700" dirty="0">
                <a:latin typeface="Calibri" panose="020F0502020204030204" pitchFamily="34" charset="0"/>
              </a:rPr>
              <a:t>health </a:t>
            </a:r>
            <a:r>
              <a:rPr lang="en-US" sz="2700" dirty="0" smtClean="0">
                <a:latin typeface="Calibri" panose="020F0502020204030204" pitchFamily="34" charset="0"/>
              </a:rPr>
              <a:t>benefit (regardless of benefit plan chosen)</a:t>
            </a:r>
          </a:p>
          <a:p>
            <a:pPr marL="342900" lvl="1" indent="-342900">
              <a:spcBef>
                <a:spcPts val="0"/>
              </a:spcBef>
              <a:spcAft>
                <a:spcPts val="1200"/>
              </a:spcAft>
              <a:buSzTx/>
              <a:buFontTx/>
              <a:buChar char="•"/>
            </a:pPr>
            <a:r>
              <a:rPr lang="en-US" sz="2700" dirty="0" smtClean="0">
                <a:latin typeface="Calibri" panose="020F0502020204030204" pitchFamily="34" charset="0"/>
              </a:rPr>
              <a:t>Combined </a:t>
            </a:r>
            <a:r>
              <a:rPr lang="en-US" sz="2700" dirty="0">
                <a:latin typeface="Calibri" panose="020F0502020204030204" pitchFamily="34" charset="0"/>
              </a:rPr>
              <a:t>medical-pharmacy </a:t>
            </a:r>
            <a:r>
              <a:rPr lang="en-US" sz="2700" dirty="0"/>
              <a:t> </a:t>
            </a:r>
            <a:r>
              <a:rPr lang="en-US" sz="2700" dirty="0" smtClean="0">
                <a:latin typeface="Calibri" panose="020F0502020204030204" pitchFamily="34" charset="0"/>
              </a:rPr>
              <a:t>out-of-pocket maximum; </a:t>
            </a:r>
            <a:r>
              <a:rPr lang="en-US" sz="2000" i="1" dirty="0" smtClean="0">
                <a:latin typeface="Calibri" panose="020F0502020204030204" pitchFamily="34" charset="0"/>
              </a:rPr>
              <a:t>new for 2016 maximum amount paid by participant varies by plan </a:t>
            </a:r>
            <a:endParaRPr lang="en-US" sz="2000" i="1" strike="sngStrike" dirty="0">
              <a:latin typeface="Calibri" panose="020F0502020204030204" pitchFamily="34" charset="0"/>
            </a:endParaRPr>
          </a:p>
          <a:p>
            <a:pPr>
              <a:spcBef>
                <a:spcPts val="0"/>
              </a:spcBef>
              <a:spcAft>
                <a:spcPts val="1200"/>
              </a:spcAft>
            </a:pPr>
            <a:r>
              <a:rPr lang="en-US" sz="2700" dirty="0" smtClean="0">
                <a:latin typeface="Calibri" panose="020F0502020204030204" pitchFamily="34" charset="0"/>
              </a:rPr>
              <a:t>No lifetime maximum benefit</a:t>
            </a:r>
          </a:p>
          <a:p>
            <a:pPr>
              <a:spcBef>
                <a:spcPts val="0"/>
              </a:spcBef>
              <a:spcAft>
                <a:spcPts val="1200"/>
              </a:spcAft>
            </a:pPr>
            <a:r>
              <a:rPr lang="en-US" sz="2700" dirty="0" smtClean="0">
                <a:latin typeface="Calibri" panose="020F0502020204030204" pitchFamily="34" charset="0"/>
              </a:rPr>
              <a:t>Wellness programs and </a:t>
            </a:r>
            <a:r>
              <a:rPr lang="en-US" sz="2700" dirty="0">
                <a:latin typeface="Calibri" panose="020F0502020204030204" pitchFamily="34" charset="0"/>
              </a:rPr>
              <a:t>i</a:t>
            </a:r>
            <a:r>
              <a:rPr lang="en-US" sz="2700" dirty="0" smtClean="0">
                <a:latin typeface="Calibri" panose="020F0502020204030204" pitchFamily="34" charset="0"/>
              </a:rPr>
              <a:t>ncentives</a:t>
            </a:r>
            <a:endParaRPr lang="en-US" sz="2700" dirty="0">
              <a:latin typeface="Calibri" panose="020F0502020204030204" pitchFamily="34" charset="0"/>
            </a:endParaRPr>
          </a:p>
          <a:p>
            <a:endParaRPr lang="en-US" sz="2800" dirty="0">
              <a:latin typeface="Calibri" panose="020F0502020204030204" pitchFamily="34" charset="0"/>
            </a:endParaRPr>
          </a:p>
          <a:p>
            <a:pPr lvl="1"/>
            <a:endParaRPr lang="en-US" sz="1800" dirty="0">
              <a:latin typeface="Calibri" panose="020F0502020204030204" pitchFamily="34" charset="0"/>
            </a:endParaRPr>
          </a:p>
        </p:txBody>
      </p:sp>
    </p:spTree>
    <p:extLst>
      <p:ext uri="{BB962C8B-B14F-4D97-AF65-F5344CB8AC3E}">
        <p14:creationId xmlns:p14="http://schemas.microsoft.com/office/powerpoint/2010/main" val="4157049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libri" panose="020F0502020204030204" pitchFamily="34" charset="0"/>
              </a:rPr>
              <a:t>Types of Medical Plans</a:t>
            </a:r>
            <a:endParaRPr lang="en-US" dirty="0">
              <a:latin typeface="Calibri" panose="020F050202020403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564537535"/>
              </p:ext>
            </p:extLst>
          </p:nvPr>
        </p:nvGraphicFramePr>
        <p:xfrm>
          <a:off x="857065" y="2325032"/>
          <a:ext cx="8099425" cy="4385470"/>
        </p:xfrm>
        <a:graphic>
          <a:graphicData uri="http://schemas.openxmlformats.org/drawingml/2006/table">
            <a:tbl>
              <a:tblPr firstRow="1" bandRow="1">
                <a:tableStyleId>{5940675A-B579-460E-94D1-54222C63F5DA}</a:tableStyleId>
              </a:tblPr>
              <a:tblGrid>
                <a:gridCol w="1289050"/>
                <a:gridCol w="2019300"/>
                <a:gridCol w="2377889"/>
                <a:gridCol w="2413186"/>
              </a:tblGrid>
              <a:tr h="678399">
                <a:tc>
                  <a:txBody>
                    <a:bodyPr/>
                    <a:lstStyle/>
                    <a:p>
                      <a:r>
                        <a:rPr lang="en-US" sz="1600" b="1" dirty="0" smtClean="0">
                          <a:solidFill>
                            <a:srgbClr val="006600"/>
                          </a:solidFill>
                          <a:latin typeface="Calibri" panose="020F0502020204030204" pitchFamily="34" charset="0"/>
                        </a:rPr>
                        <a:t>Co-pay</a:t>
                      </a:r>
                      <a:endParaRPr lang="en-US" sz="1600" b="1" dirty="0">
                        <a:solidFill>
                          <a:srgbClr val="006600"/>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r>
                        <a:rPr lang="en-US" sz="1500" dirty="0" smtClean="0">
                          <a:solidFill>
                            <a:schemeClr val="bg1"/>
                          </a:solidFill>
                          <a:latin typeface="Calibri" panose="020F0502020204030204" pitchFamily="34" charset="0"/>
                        </a:rPr>
                        <a:t>Fixed co-pay for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office visits;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then 100% coverage</a:t>
                      </a:r>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r>
                        <a:rPr lang="en-US" sz="1500" dirty="0" smtClean="0">
                          <a:solidFill>
                            <a:schemeClr val="bg1"/>
                          </a:solidFill>
                          <a:latin typeface="Calibri" panose="020F0502020204030204" pitchFamily="34" charset="0"/>
                        </a:rPr>
                        <a:t>N/A</a:t>
                      </a:r>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CCECFF"/>
                    </a:solidFill>
                  </a:tcPr>
                </a:tc>
                <a:tc>
                  <a:txBody>
                    <a:bodyPr/>
                    <a:lstStyle/>
                    <a:p>
                      <a:r>
                        <a:rPr lang="en-US" sz="1500" dirty="0" smtClean="0">
                          <a:solidFill>
                            <a:schemeClr val="bg1"/>
                          </a:solidFill>
                          <a:latin typeface="Calibri" panose="020F0502020204030204" pitchFamily="34" charset="0"/>
                        </a:rPr>
                        <a:t>N/A</a:t>
                      </a:r>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1166170">
                <a:tc>
                  <a:txBody>
                    <a:bodyPr/>
                    <a:lstStyle/>
                    <a:p>
                      <a:r>
                        <a:rPr lang="en-US" sz="1600" b="1" dirty="0" smtClean="0">
                          <a:solidFill>
                            <a:srgbClr val="006600"/>
                          </a:solidFill>
                          <a:latin typeface="Calibri" panose="020F0502020204030204" pitchFamily="34" charset="0"/>
                        </a:rPr>
                        <a:t>Deductibles</a:t>
                      </a:r>
                      <a:endParaRPr lang="en-US" sz="1600" b="1" dirty="0">
                        <a:solidFill>
                          <a:srgbClr val="006600"/>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marL="177800" indent="-177800">
                        <a:buFont typeface="Wingdings" panose="05000000000000000000" pitchFamily="2" charset="2"/>
                        <a:buChar char="§"/>
                      </a:pPr>
                      <a:r>
                        <a:rPr lang="en-US" sz="1500" dirty="0" smtClean="0">
                          <a:solidFill>
                            <a:schemeClr val="bg1"/>
                          </a:solidFill>
                          <a:latin typeface="Calibri" panose="020F0502020204030204" pitchFamily="34" charset="0"/>
                        </a:rPr>
                        <a:t>Medical</a:t>
                      </a:r>
                      <a:r>
                        <a:rPr lang="en-US" sz="1500" baseline="0" dirty="0" smtClean="0">
                          <a:solidFill>
                            <a:schemeClr val="bg1"/>
                          </a:solidFill>
                          <a:latin typeface="Calibri" panose="020F0502020204030204" pitchFamily="34" charset="0"/>
                        </a:rPr>
                        <a:t>—deductible for other medical services; then % </a:t>
                      </a:r>
                      <a:br>
                        <a:rPr lang="en-US" sz="1500" baseline="0" dirty="0" smtClean="0">
                          <a:solidFill>
                            <a:schemeClr val="bg1"/>
                          </a:solidFill>
                          <a:latin typeface="Calibri" panose="020F0502020204030204" pitchFamily="34" charset="0"/>
                        </a:rPr>
                      </a:br>
                      <a:r>
                        <a:rPr lang="en-US" sz="1500" baseline="0" dirty="0" smtClean="0">
                          <a:solidFill>
                            <a:schemeClr val="bg1"/>
                          </a:solidFill>
                          <a:latin typeface="Calibri" panose="020F0502020204030204" pitchFamily="34" charset="0"/>
                        </a:rPr>
                        <a:t>co-insurance</a:t>
                      </a:r>
                    </a:p>
                    <a:p>
                      <a:pPr marL="177800" indent="-177800">
                        <a:buFont typeface="Wingdings" panose="05000000000000000000" pitchFamily="2" charset="2"/>
                        <a:buChar char="§"/>
                      </a:pPr>
                      <a:r>
                        <a:rPr lang="en-US" sz="1500" baseline="0" dirty="0" smtClean="0">
                          <a:solidFill>
                            <a:schemeClr val="bg1"/>
                          </a:solidFill>
                          <a:latin typeface="Calibri" panose="020F0502020204030204" pitchFamily="34" charset="0"/>
                        </a:rPr>
                        <a:t>Rx—no deductible</a:t>
                      </a:r>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marL="177800" indent="-177800">
                        <a:buFont typeface="Wingdings" panose="05000000000000000000" pitchFamily="2" charset="2"/>
                        <a:buChar char="§"/>
                      </a:pPr>
                      <a:r>
                        <a:rPr lang="en-US" sz="1500" dirty="0" smtClean="0">
                          <a:solidFill>
                            <a:schemeClr val="bg1"/>
                          </a:solidFill>
                          <a:latin typeface="Calibri" panose="020F0502020204030204" pitchFamily="34" charset="0"/>
                        </a:rPr>
                        <a:t>Medical</a:t>
                      </a:r>
                      <a:r>
                        <a:rPr lang="en-US" sz="1500" baseline="0" dirty="0" smtClean="0">
                          <a:solidFill>
                            <a:schemeClr val="bg1"/>
                          </a:solidFill>
                          <a:latin typeface="Calibri" panose="020F0502020204030204" pitchFamily="34" charset="0"/>
                        </a:rPr>
                        <a:t>—deductible</a:t>
                      </a:r>
                      <a:br>
                        <a:rPr lang="en-US" sz="1500" baseline="0" dirty="0" smtClean="0">
                          <a:solidFill>
                            <a:schemeClr val="bg1"/>
                          </a:solidFill>
                          <a:latin typeface="Calibri" panose="020F0502020204030204" pitchFamily="34" charset="0"/>
                        </a:rPr>
                      </a:br>
                      <a:r>
                        <a:rPr lang="en-US" sz="1500" baseline="0" dirty="0" smtClean="0">
                          <a:solidFill>
                            <a:schemeClr val="bg1"/>
                          </a:solidFill>
                          <a:latin typeface="Calibri" panose="020F0502020204030204" pitchFamily="34" charset="0"/>
                        </a:rPr>
                        <a:t>for all medical services (higher than PPO), </a:t>
                      </a:r>
                      <a:br>
                        <a:rPr lang="en-US" sz="1500" baseline="0" dirty="0" smtClean="0">
                          <a:solidFill>
                            <a:schemeClr val="bg1"/>
                          </a:solidFill>
                          <a:latin typeface="Calibri" panose="020F0502020204030204" pitchFamily="34" charset="0"/>
                        </a:rPr>
                      </a:br>
                      <a:r>
                        <a:rPr lang="en-US" sz="1500" baseline="0" dirty="0" smtClean="0">
                          <a:solidFill>
                            <a:schemeClr val="bg1"/>
                          </a:solidFill>
                          <a:latin typeface="Calibri" panose="020F0502020204030204" pitchFamily="34" charset="0"/>
                        </a:rPr>
                        <a:t>then % co-insurance</a:t>
                      </a:r>
                    </a:p>
                    <a:p>
                      <a:pPr marL="177800" indent="-177800">
                        <a:buFont typeface="Wingdings" panose="05000000000000000000" pitchFamily="2" charset="2"/>
                        <a:buChar char="§"/>
                      </a:pPr>
                      <a:r>
                        <a:rPr lang="en-US" sz="1500" baseline="0" dirty="0" smtClean="0">
                          <a:solidFill>
                            <a:schemeClr val="bg1"/>
                          </a:solidFill>
                          <a:latin typeface="Calibri" panose="020F0502020204030204" pitchFamily="34" charset="0"/>
                        </a:rPr>
                        <a:t>Rx—no deductible</a:t>
                      </a:r>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CCECFF"/>
                    </a:solidFill>
                  </a:tcPr>
                </a:tc>
                <a:tc>
                  <a:txBody>
                    <a:bodyPr/>
                    <a:lstStyle/>
                    <a:p>
                      <a:pPr marL="0" indent="0">
                        <a:buFontTx/>
                        <a:buNone/>
                      </a:pPr>
                      <a:r>
                        <a:rPr lang="en-US" sz="1500" dirty="0" smtClean="0">
                          <a:solidFill>
                            <a:schemeClr val="bg1"/>
                          </a:solidFill>
                          <a:latin typeface="Calibri" panose="020F0502020204030204" pitchFamily="34" charset="0"/>
                        </a:rPr>
                        <a:t>Combined medical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and Rx deductible—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higher than PPO;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then % co-insurance</a:t>
                      </a:r>
                    </a:p>
                    <a:p>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1139350">
                <a:tc>
                  <a:txBody>
                    <a:bodyPr/>
                    <a:lstStyle/>
                    <a:p>
                      <a:r>
                        <a:rPr lang="en-US" sz="1600" b="1" dirty="0" smtClean="0">
                          <a:solidFill>
                            <a:srgbClr val="006600"/>
                          </a:solidFill>
                          <a:latin typeface="Calibri" panose="020F0502020204030204" pitchFamily="34" charset="0"/>
                        </a:rPr>
                        <a:t>HRA/HSA</a:t>
                      </a:r>
                      <a:endParaRPr lang="en-US" sz="1600" b="1" dirty="0">
                        <a:solidFill>
                          <a:srgbClr val="006600"/>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r>
                        <a:rPr lang="en-US" sz="1500" dirty="0" smtClean="0">
                          <a:solidFill>
                            <a:schemeClr val="bg1"/>
                          </a:solidFill>
                          <a:latin typeface="Calibri" panose="020F0502020204030204" pitchFamily="34" charset="0"/>
                        </a:rPr>
                        <a:t>No</a:t>
                      </a:r>
                      <a:r>
                        <a:rPr lang="en-US" sz="1500" baseline="0" dirty="0" smtClean="0">
                          <a:solidFill>
                            <a:schemeClr val="bg1"/>
                          </a:solidFill>
                          <a:latin typeface="Calibri" panose="020F0502020204030204" pitchFamily="34" charset="0"/>
                        </a:rPr>
                        <a:t> Plan Sponsor Funded HRA/HSA</a:t>
                      </a:r>
                      <a:endParaRPr lang="en-US" sz="1500" dirty="0" smtClean="0">
                        <a:solidFill>
                          <a:schemeClr val="bg1"/>
                        </a:solidFill>
                        <a:latin typeface="Calibri" panose="020F0502020204030204" pitchFamily="34" charset="0"/>
                      </a:endParaRPr>
                    </a:p>
                    <a:p>
                      <a:r>
                        <a:rPr lang="en-US" sz="1500" dirty="0" smtClean="0">
                          <a:solidFill>
                            <a:schemeClr val="bg1"/>
                          </a:solidFill>
                          <a:latin typeface="Calibri" panose="020F0502020204030204" pitchFamily="34" charset="0"/>
                        </a:rPr>
                        <a:t>(Please note: excess Defined Contribution is put into an</a:t>
                      </a:r>
                      <a:r>
                        <a:rPr lang="en-US" sz="1500" baseline="0" dirty="0" smtClean="0">
                          <a:solidFill>
                            <a:schemeClr val="bg1"/>
                          </a:solidFill>
                          <a:latin typeface="Calibri" panose="020F0502020204030204" pitchFamily="34" charset="0"/>
                        </a:rPr>
                        <a:t> HRA)</a:t>
                      </a:r>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r>
                        <a:rPr lang="en-US" sz="1500" dirty="0" smtClean="0">
                          <a:solidFill>
                            <a:schemeClr val="bg1"/>
                          </a:solidFill>
                          <a:latin typeface="Calibri" panose="020F0502020204030204" pitchFamily="34" charset="0"/>
                        </a:rPr>
                        <a:t>HRA—plan sponsor-funded; partially offsets increased deductible exposure</a:t>
                      </a:r>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CCECFF"/>
                    </a:solidFill>
                  </a:tcPr>
                </a:tc>
                <a:tc>
                  <a:txBody>
                    <a:bodyPr/>
                    <a:lstStyle/>
                    <a:p>
                      <a:r>
                        <a:rPr lang="en-US" sz="1500" dirty="0" smtClean="0">
                          <a:solidFill>
                            <a:schemeClr val="bg1"/>
                          </a:solidFill>
                          <a:latin typeface="Calibri" panose="020F0502020204030204" pitchFamily="34" charset="0"/>
                        </a:rPr>
                        <a:t>HSA—plan sponsor-funded; optional participant contributions; helps offset increased combined deductible exposure</a:t>
                      </a:r>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1139350">
                <a:tc>
                  <a:txBody>
                    <a:bodyPr/>
                    <a:lstStyle/>
                    <a:p>
                      <a:r>
                        <a:rPr lang="en-US" sz="1600" b="1" dirty="0" smtClean="0">
                          <a:solidFill>
                            <a:srgbClr val="006600"/>
                          </a:solidFill>
                          <a:latin typeface="Calibri" panose="020F0502020204030204" pitchFamily="34" charset="0"/>
                        </a:rPr>
                        <a:t>Out of Pocket Maximums</a:t>
                      </a:r>
                      <a:endParaRPr lang="en-US" sz="1600" b="1" dirty="0">
                        <a:solidFill>
                          <a:srgbClr val="006600"/>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r>
                        <a:rPr lang="en-US" sz="1500" dirty="0" smtClean="0">
                          <a:solidFill>
                            <a:schemeClr val="bg1"/>
                          </a:solidFill>
                          <a:latin typeface="Calibri" panose="020F0502020204030204" pitchFamily="34" charset="0"/>
                        </a:rPr>
                        <a:t>Yes;</a:t>
                      </a:r>
                      <a:r>
                        <a:rPr lang="en-US" sz="1500" baseline="0" dirty="0" smtClean="0">
                          <a:solidFill>
                            <a:schemeClr val="bg1"/>
                          </a:solidFill>
                          <a:latin typeface="Calibri" panose="020F0502020204030204" pitchFamily="34" charset="0"/>
                        </a:rPr>
                        <a:t> combined medical and Rx deductible, co-payments and co-insurance</a:t>
                      </a:r>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solidFill>
                            <a:schemeClr val="bg1"/>
                          </a:solidFill>
                          <a:latin typeface="Calibri" panose="020F0502020204030204" pitchFamily="34" charset="0"/>
                        </a:rPr>
                        <a:t>Yes;</a:t>
                      </a:r>
                      <a:r>
                        <a:rPr lang="en-US" sz="1500" baseline="0" dirty="0" smtClean="0">
                          <a:solidFill>
                            <a:schemeClr val="bg1"/>
                          </a:solidFill>
                          <a:latin typeface="Calibri" panose="020F0502020204030204" pitchFamily="34" charset="0"/>
                        </a:rPr>
                        <a:t> combined medical and Rx deductible, co-payments and co-insurance</a:t>
                      </a:r>
                      <a:endParaRPr lang="en-US" sz="1500" dirty="0" smtClean="0">
                        <a:solidFill>
                          <a:schemeClr val="bg1"/>
                        </a:solidFill>
                        <a:latin typeface="Calibri" panose="020F0502020204030204" pitchFamily="34" charset="0"/>
                      </a:endParaRPr>
                    </a:p>
                    <a:p>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solidFill>
                            <a:schemeClr val="bg1"/>
                          </a:solidFill>
                          <a:latin typeface="Calibri" panose="020F0502020204030204" pitchFamily="34" charset="0"/>
                        </a:rPr>
                        <a:t>Yes;</a:t>
                      </a:r>
                      <a:r>
                        <a:rPr lang="en-US" sz="1500" baseline="0" dirty="0" smtClean="0">
                          <a:solidFill>
                            <a:schemeClr val="bg1"/>
                          </a:solidFill>
                          <a:latin typeface="Calibri" panose="020F0502020204030204" pitchFamily="34" charset="0"/>
                        </a:rPr>
                        <a:t> combined medical and Rx deductible, co-payments and co-insurance</a:t>
                      </a:r>
                      <a:endParaRPr lang="en-US" sz="1500" dirty="0" smtClean="0">
                        <a:solidFill>
                          <a:schemeClr val="bg1"/>
                        </a:solidFill>
                        <a:latin typeface="Calibri" panose="020F0502020204030204" pitchFamily="34" charset="0"/>
                      </a:endParaRPr>
                    </a:p>
                    <a:p>
                      <a:endParaRPr lang="en-US" sz="15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bl>
          </a:graphicData>
        </a:graphic>
      </p:graphicFrame>
      <p:sp>
        <p:nvSpPr>
          <p:cNvPr id="6" name="TextBox 5"/>
          <p:cNvSpPr txBox="1"/>
          <p:nvPr/>
        </p:nvSpPr>
        <p:spPr>
          <a:xfrm>
            <a:off x="6526503" y="1719738"/>
            <a:ext cx="2377440" cy="605294"/>
          </a:xfrm>
          <a:prstGeom prst="rect">
            <a:avLst/>
          </a:prstGeom>
          <a:solidFill>
            <a:srgbClr val="006600"/>
          </a:solidFill>
          <a:ln>
            <a:noFill/>
          </a:ln>
          <a:effectLst/>
        </p:spPr>
        <p:txBody>
          <a:bodyPr wrap="square" lIns="0" rIns="0" rtlCol="0">
            <a:spAutoFit/>
          </a:bodyPr>
          <a:lstStyle/>
          <a:p>
            <a:pPr algn="ctr">
              <a:lnSpc>
                <a:spcPts val="2000"/>
              </a:lnSpc>
            </a:pPr>
            <a:r>
              <a:rPr lang="en-US" sz="1800" dirty="0" smtClean="0">
                <a:effectLst>
                  <a:outerShdw blurRad="38100" dist="38100" dir="2700000" algn="tl">
                    <a:srgbClr val="000000">
                      <a:alpha val="43137"/>
                    </a:srgbClr>
                  </a:outerShdw>
                </a:effectLst>
                <a:latin typeface="Calibri" panose="020F0502020204030204" pitchFamily="34" charset="0"/>
              </a:rPr>
              <a:t>HDHP</a:t>
            </a:r>
          </a:p>
          <a:p>
            <a:pPr algn="ctr">
              <a:lnSpc>
                <a:spcPts val="2000"/>
              </a:lnSpc>
            </a:pPr>
            <a:r>
              <a:rPr lang="en-US" sz="1500" spc="-60" dirty="0" smtClean="0">
                <a:solidFill>
                  <a:srgbClr val="00FF00"/>
                </a:solidFill>
                <a:effectLst>
                  <a:outerShdw blurRad="38100" dist="38100" dir="2700000" algn="tl">
                    <a:srgbClr val="000000">
                      <a:alpha val="43137"/>
                    </a:srgbClr>
                  </a:outerShdw>
                </a:effectLst>
                <a:latin typeface="Calibri" panose="020F0502020204030204" pitchFamily="34" charset="0"/>
              </a:rPr>
              <a:t>H1500 (Gold)  |  H2000 (Silver</a:t>
            </a:r>
            <a:r>
              <a:rPr lang="en-US" sz="1500" dirty="0" smtClean="0">
                <a:solidFill>
                  <a:srgbClr val="00FF00"/>
                </a:solidFill>
                <a:effectLst>
                  <a:outerShdw blurRad="38100" dist="38100" dir="2700000" algn="tl">
                    <a:srgbClr val="000000">
                      <a:alpha val="43137"/>
                    </a:srgbClr>
                  </a:outerShdw>
                </a:effectLst>
                <a:latin typeface="Calibri" panose="020F0502020204030204" pitchFamily="34" charset="0"/>
              </a:rPr>
              <a:t>)</a:t>
            </a:r>
            <a:endParaRPr lang="en-US" sz="1500" dirty="0">
              <a:solidFill>
                <a:srgbClr val="00FF00"/>
              </a:solidFill>
              <a:effectLst>
                <a:outerShdw blurRad="38100" dist="38100" dir="2700000" algn="tl">
                  <a:srgbClr val="000000">
                    <a:alpha val="43137"/>
                  </a:srgbClr>
                </a:outerShdw>
              </a:effectLst>
              <a:latin typeface="Calibri" panose="020F0502020204030204" pitchFamily="34" charset="0"/>
            </a:endParaRPr>
          </a:p>
        </p:txBody>
      </p:sp>
      <p:sp>
        <p:nvSpPr>
          <p:cNvPr id="7" name="TextBox 6"/>
          <p:cNvSpPr txBox="1"/>
          <p:nvPr/>
        </p:nvSpPr>
        <p:spPr>
          <a:xfrm>
            <a:off x="4194783" y="1719738"/>
            <a:ext cx="2331720" cy="605294"/>
          </a:xfrm>
          <a:prstGeom prst="rect">
            <a:avLst/>
          </a:prstGeom>
          <a:solidFill>
            <a:srgbClr val="002060"/>
          </a:solidFill>
          <a:ln>
            <a:noFill/>
          </a:ln>
          <a:effectLst/>
        </p:spPr>
        <p:txBody>
          <a:bodyPr wrap="square" lIns="0" rIns="0" rtlCol="0">
            <a:spAutoFit/>
          </a:bodyPr>
          <a:lstStyle/>
          <a:p>
            <a:pPr algn="ctr">
              <a:lnSpc>
                <a:spcPts val="2000"/>
              </a:lnSpc>
            </a:pPr>
            <a:r>
              <a:rPr lang="en-US" sz="1800" dirty="0" smtClean="0">
                <a:effectLst>
                  <a:outerShdw blurRad="38100" dist="38100" dir="2700000" algn="tl">
                    <a:srgbClr val="000000">
                      <a:alpha val="43137"/>
                    </a:srgbClr>
                  </a:outerShdw>
                </a:effectLst>
                <a:latin typeface="Calibri" panose="020F0502020204030204" pitchFamily="34" charset="0"/>
              </a:rPr>
              <a:t>CDHP</a:t>
            </a:r>
          </a:p>
          <a:p>
            <a:pPr algn="ctr">
              <a:lnSpc>
                <a:spcPts val="2000"/>
              </a:lnSpc>
            </a:pPr>
            <a:r>
              <a:rPr lang="en-US" sz="1500" spc="-60" dirty="0" smtClean="0">
                <a:solidFill>
                  <a:srgbClr val="00FFFF"/>
                </a:solidFill>
                <a:effectLst>
                  <a:outerShdw blurRad="38100" dist="38100" dir="2700000" algn="tl">
                    <a:srgbClr val="000000">
                      <a:alpha val="43137"/>
                    </a:srgbClr>
                  </a:outerShdw>
                </a:effectLst>
                <a:latin typeface="Calibri" panose="020F0502020204030204" pitchFamily="34" charset="0"/>
              </a:rPr>
              <a:t>C2000 (Gold)  |  C3000 (Silver</a:t>
            </a:r>
            <a:r>
              <a:rPr lang="en-US" sz="1500" dirty="0" smtClean="0">
                <a:solidFill>
                  <a:srgbClr val="00FFFF"/>
                </a:solidFill>
                <a:effectLst>
                  <a:outerShdw blurRad="38100" dist="38100" dir="2700000" algn="tl">
                    <a:srgbClr val="000000">
                      <a:alpha val="43137"/>
                    </a:srgbClr>
                  </a:outerShdw>
                </a:effectLst>
                <a:latin typeface="Calibri" panose="020F0502020204030204" pitchFamily="34" charset="0"/>
              </a:rPr>
              <a:t>)</a:t>
            </a:r>
            <a:endParaRPr lang="en-US" sz="15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2138827" y="1719738"/>
            <a:ext cx="1972829" cy="605294"/>
          </a:xfrm>
          <a:prstGeom prst="rect">
            <a:avLst/>
          </a:prstGeom>
          <a:solidFill>
            <a:srgbClr val="7030A0"/>
          </a:solidFill>
          <a:ln>
            <a:noFill/>
          </a:ln>
          <a:effectLst/>
        </p:spPr>
        <p:txBody>
          <a:bodyPr wrap="square" lIns="0" rIns="0" rtlCol="0">
            <a:spAutoFit/>
          </a:bodyPr>
          <a:lstStyle/>
          <a:p>
            <a:pPr algn="ctr">
              <a:lnSpc>
                <a:spcPts val="2000"/>
              </a:lnSpc>
            </a:pPr>
            <a:r>
              <a:rPr lang="en-US" sz="1800" dirty="0" smtClean="0">
                <a:effectLst>
                  <a:outerShdw blurRad="38100" dist="38100" dir="2700000" algn="tl">
                    <a:srgbClr val="000000">
                      <a:alpha val="43137"/>
                    </a:srgbClr>
                  </a:outerShdw>
                </a:effectLst>
                <a:latin typeface="Calibri" panose="020F0502020204030204" pitchFamily="34" charset="0"/>
              </a:rPr>
              <a:t>PPO</a:t>
            </a:r>
          </a:p>
          <a:p>
            <a:pPr algn="ctr">
              <a:lnSpc>
                <a:spcPts val="2000"/>
              </a:lnSpc>
            </a:pPr>
            <a:r>
              <a:rPr lang="en-US" sz="1500" spc="-60" dirty="0" smtClean="0">
                <a:solidFill>
                  <a:schemeClr val="bg2">
                    <a:lumMod val="20000"/>
                    <a:lumOff val="80000"/>
                  </a:schemeClr>
                </a:solidFill>
                <a:effectLst>
                  <a:outerShdw blurRad="38100" dist="38100" dir="2700000" algn="tl">
                    <a:srgbClr val="000000">
                      <a:alpha val="43137"/>
                    </a:srgbClr>
                  </a:outerShdw>
                </a:effectLst>
                <a:latin typeface="Calibri" panose="020F0502020204030204" pitchFamily="34" charset="0"/>
              </a:rPr>
              <a:t>B1000</a:t>
            </a:r>
            <a:endParaRPr lang="en-US" sz="1500" dirty="0">
              <a:solidFill>
                <a:schemeClr val="bg2">
                  <a:lumMod val="20000"/>
                  <a:lumOff val="80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91297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19150" y="350837"/>
            <a:ext cx="7981950" cy="1084263"/>
          </a:xfrm>
        </p:spPr>
        <p:txBody>
          <a:bodyPr/>
          <a:lstStyle/>
          <a:p>
            <a:pPr>
              <a:lnSpc>
                <a:spcPts val="3900"/>
              </a:lnSpc>
            </a:pPr>
            <a:r>
              <a:rPr lang="en-US" altLang="en-US" dirty="0" smtClean="0">
                <a:latin typeface="Calibri" panose="020F0502020204030204" pitchFamily="34" charset="0"/>
              </a:rPr>
              <a:t>PPO vs. CDHP vs. HDHP— </a:t>
            </a:r>
            <a:br>
              <a:rPr lang="en-US" altLang="en-US" dirty="0" smtClean="0">
                <a:latin typeface="Calibri" panose="020F0502020204030204" pitchFamily="34" charset="0"/>
              </a:rPr>
            </a:br>
            <a:r>
              <a:rPr lang="en-US" altLang="en-US" dirty="0" smtClean="0">
                <a:latin typeface="Calibri" panose="020F0502020204030204" pitchFamily="34" charset="0"/>
              </a:rPr>
              <a:t>Health Accounts Comparison</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291339376"/>
              </p:ext>
            </p:extLst>
          </p:nvPr>
        </p:nvGraphicFramePr>
        <p:xfrm>
          <a:off x="785813" y="2622250"/>
          <a:ext cx="8049429" cy="3944620"/>
        </p:xfrm>
        <a:graphic>
          <a:graphicData uri="http://schemas.openxmlformats.org/drawingml/2006/table">
            <a:tbl>
              <a:tblPr firstRow="1" bandRow="1">
                <a:tableStyleId>{5940675A-B579-460E-94D1-54222C63F5DA}</a:tableStyleId>
              </a:tblPr>
              <a:tblGrid>
                <a:gridCol w="1996845"/>
                <a:gridCol w="1362241"/>
                <a:gridCol w="1828389"/>
                <a:gridCol w="2861954"/>
              </a:tblGrid>
              <a:tr h="660400">
                <a:tc>
                  <a:txBody>
                    <a:bodyPr/>
                    <a:lstStyle/>
                    <a:p>
                      <a:pPr algn="ctr">
                        <a:lnSpc>
                          <a:spcPts val="1850"/>
                        </a:lnSpc>
                      </a:pPr>
                      <a:r>
                        <a:rPr lang="en-US" sz="1550" b="1" dirty="0" smtClean="0">
                          <a:solidFill>
                            <a:schemeClr val="bg1"/>
                          </a:solidFill>
                          <a:latin typeface="Arial" panose="020B0604020202020204" pitchFamily="34" charset="0"/>
                        </a:rPr>
                        <a:t>Eligible Expenses</a:t>
                      </a:r>
                      <a:endParaRPr lang="en-US" sz="1550" b="1"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50"/>
                        </a:lnSpc>
                      </a:pPr>
                      <a:r>
                        <a:rPr lang="en-US" sz="1550" strike="noStrike" dirty="0" smtClean="0">
                          <a:solidFill>
                            <a:schemeClr val="bg1"/>
                          </a:solidFill>
                          <a:latin typeface="Arial" panose="020B0604020202020204" pitchFamily="34" charset="0"/>
                        </a:rPr>
                        <a:t>N/A</a:t>
                      </a: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ctr">
                        <a:lnSpc>
                          <a:spcPts val="1850"/>
                        </a:lnSpc>
                      </a:pPr>
                      <a:r>
                        <a:rPr lang="en-US" sz="1550" dirty="0" smtClean="0">
                          <a:solidFill>
                            <a:schemeClr val="bg1"/>
                          </a:solidFill>
                          <a:latin typeface="Arial" panose="020B0604020202020204" pitchFamily="34" charset="0"/>
                        </a:rPr>
                        <a:t>Medical/Rx, behavioral</a:t>
                      </a:r>
                      <a:r>
                        <a:rPr lang="en-US" sz="1550" baseline="0" dirty="0" smtClean="0">
                          <a:solidFill>
                            <a:schemeClr val="bg1"/>
                          </a:solidFill>
                          <a:latin typeface="Arial" panose="020B0604020202020204" pitchFamily="34" charset="0"/>
                        </a:rPr>
                        <a:t> health, d</a:t>
                      </a:r>
                      <a:r>
                        <a:rPr lang="en-US" sz="1550" dirty="0" smtClean="0">
                          <a:solidFill>
                            <a:schemeClr val="bg1"/>
                          </a:solidFill>
                          <a:latin typeface="Arial" panose="020B0604020202020204" pitchFamily="34" charset="0"/>
                        </a:rPr>
                        <a:t>ental, vision</a:t>
                      </a:r>
                      <a:endParaRPr lang="en-US" sz="1550"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CCECFF"/>
                    </a:solidFill>
                  </a:tcPr>
                </a:tc>
                <a:tc>
                  <a:txBody>
                    <a:bodyPr/>
                    <a:lstStyle/>
                    <a:p>
                      <a:pPr algn="ctr">
                        <a:lnSpc>
                          <a:spcPts val="1850"/>
                        </a:lnSpc>
                      </a:pPr>
                      <a:r>
                        <a:rPr lang="en-US" sz="1550" dirty="0" smtClean="0">
                          <a:solidFill>
                            <a:schemeClr val="bg1"/>
                          </a:solidFill>
                          <a:latin typeface="Arial" panose="020B0604020202020204" pitchFamily="34" charset="0"/>
                        </a:rPr>
                        <a:t>Medical/Rx, behavioral</a:t>
                      </a:r>
                      <a:r>
                        <a:rPr lang="en-US" sz="1550" baseline="0" dirty="0" smtClean="0">
                          <a:solidFill>
                            <a:schemeClr val="bg1"/>
                          </a:solidFill>
                          <a:latin typeface="Arial" panose="020B0604020202020204" pitchFamily="34" charset="0"/>
                        </a:rPr>
                        <a:t> health, d</a:t>
                      </a:r>
                      <a:r>
                        <a:rPr lang="en-US" sz="1550" dirty="0" smtClean="0">
                          <a:solidFill>
                            <a:schemeClr val="bg1"/>
                          </a:solidFill>
                          <a:latin typeface="Arial" panose="020B0604020202020204" pitchFamily="34" charset="0"/>
                        </a:rPr>
                        <a:t>ental, vision</a:t>
                      </a:r>
                      <a:endParaRPr lang="en-US" sz="1550"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990600">
                <a:tc>
                  <a:txBody>
                    <a:bodyPr/>
                    <a:lstStyle/>
                    <a:p>
                      <a:pPr algn="ctr">
                        <a:lnSpc>
                          <a:spcPts val="1850"/>
                        </a:lnSpc>
                      </a:pPr>
                      <a:r>
                        <a:rPr lang="en-US" sz="1550" b="1" dirty="0" smtClean="0">
                          <a:solidFill>
                            <a:schemeClr val="bg1"/>
                          </a:solidFill>
                          <a:latin typeface="Arial" panose="020B0604020202020204" pitchFamily="34" charset="0"/>
                        </a:rPr>
                        <a:t>Account</a:t>
                      </a:r>
                      <a:r>
                        <a:rPr lang="en-US" sz="1550" b="1" baseline="0" dirty="0" smtClean="0">
                          <a:solidFill>
                            <a:schemeClr val="bg1"/>
                          </a:solidFill>
                          <a:latin typeface="Arial" panose="020B0604020202020204" pitchFamily="34" charset="0"/>
                        </a:rPr>
                        <a:t> Funding</a:t>
                      </a:r>
                      <a:endParaRPr lang="en-US" sz="1550" b="1"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50"/>
                        </a:lnSpc>
                      </a:pPr>
                      <a:r>
                        <a:rPr lang="en-US" sz="1550" strike="noStrike" dirty="0" smtClean="0">
                          <a:solidFill>
                            <a:schemeClr val="bg1"/>
                          </a:solidFill>
                          <a:latin typeface="Arial" panose="020B0604020202020204" pitchFamily="34" charset="0"/>
                        </a:rPr>
                        <a:t>N/A</a:t>
                      </a: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ctr">
                        <a:lnSpc>
                          <a:spcPts val="1850"/>
                        </a:lnSpc>
                      </a:pPr>
                      <a:r>
                        <a:rPr lang="en-US" sz="1550" dirty="0" smtClean="0">
                          <a:solidFill>
                            <a:schemeClr val="bg1"/>
                          </a:solidFill>
                          <a:latin typeface="Arial" panose="020B0604020202020204" pitchFamily="34" charset="0"/>
                        </a:rPr>
                        <a:t>Plan sponsor contributions</a:t>
                      </a:r>
                      <a:r>
                        <a:rPr lang="en-US" sz="1550" baseline="0" dirty="0" smtClean="0">
                          <a:solidFill>
                            <a:schemeClr val="bg1"/>
                          </a:solidFill>
                          <a:latin typeface="Arial" panose="020B0604020202020204" pitchFamily="34" charset="0"/>
                        </a:rPr>
                        <a:t> only</a:t>
                      </a:r>
                      <a:endParaRPr lang="en-US" sz="1550"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CCECFF"/>
                    </a:solidFill>
                  </a:tcPr>
                </a:tc>
                <a:tc>
                  <a:txBody>
                    <a:bodyPr/>
                    <a:lstStyle/>
                    <a:p>
                      <a:pPr algn="ctr">
                        <a:lnSpc>
                          <a:spcPts val="1850"/>
                        </a:lnSpc>
                      </a:pPr>
                      <a:r>
                        <a:rPr lang="en-US" sz="1550" dirty="0" smtClean="0">
                          <a:solidFill>
                            <a:schemeClr val="bg1"/>
                          </a:solidFill>
                          <a:latin typeface="Arial" panose="020B0604020202020204" pitchFamily="34" charset="0"/>
                        </a:rPr>
                        <a:t>Plan</a:t>
                      </a:r>
                      <a:r>
                        <a:rPr lang="en-US" sz="1550" baseline="0" dirty="0" smtClean="0">
                          <a:solidFill>
                            <a:schemeClr val="bg1"/>
                          </a:solidFill>
                          <a:latin typeface="Arial" panose="020B0604020202020204" pitchFamily="34" charset="0"/>
                        </a:rPr>
                        <a:t> sponsor contributions; optional participant </a:t>
                      </a:r>
                      <a:br>
                        <a:rPr lang="en-US" sz="1550" baseline="0" dirty="0" smtClean="0">
                          <a:solidFill>
                            <a:schemeClr val="bg1"/>
                          </a:solidFill>
                          <a:latin typeface="Arial" panose="020B0604020202020204" pitchFamily="34" charset="0"/>
                        </a:rPr>
                      </a:br>
                      <a:r>
                        <a:rPr lang="en-US" sz="1550" baseline="0" dirty="0" smtClean="0">
                          <a:solidFill>
                            <a:schemeClr val="bg1"/>
                          </a:solidFill>
                          <a:latin typeface="Arial" panose="020B0604020202020204" pitchFamily="34" charset="0"/>
                        </a:rPr>
                        <a:t>pre-tax contributions</a:t>
                      </a:r>
                      <a:endParaRPr lang="en-US" sz="1550"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508000">
                <a:tc>
                  <a:txBody>
                    <a:bodyPr/>
                    <a:lstStyle/>
                    <a:p>
                      <a:pPr algn="ctr">
                        <a:lnSpc>
                          <a:spcPts val="1850"/>
                        </a:lnSpc>
                      </a:pPr>
                      <a:r>
                        <a:rPr lang="en-US" sz="1550" b="1" dirty="0" smtClean="0">
                          <a:solidFill>
                            <a:schemeClr val="bg1"/>
                          </a:solidFill>
                          <a:latin typeface="Arial" panose="020B0604020202020204" pitchFamily="34" charset="0"/>
                        </a:rPr>
                        <a:t>Interest</a:t>
                      </a:r>
                      <a:endParaRPr lang="en-US" sz="1550" b="1"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50"/>
                        </a:lnSpc>
                      </a:pPr>
                      <a:r>
                        <a:rPr lang="en-US" sz="1550" strike="noStrike" dirty="0" smtClean="0">
                          <a:solidFill>
                            <a:schemeClr val="bg1"/>
                          </a:solidFill>
                          <a:latin typeface="Arial" panose="020B0604020202020204" pitchFamily="34" charset="0"/>
                        </a:rPr>
                        <a:t>N/A</a:t>
                      </a: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ctr">
                        <a:lnSpc>
                          <a:spcPts val="1850"/>
                        </a:lnSpc>
                      </a:pPr>
                      <a:r>
                        <a:rPr lang="en-US" sz="1550" dirty="0" smtClean="0">
                          <a:solidFill>
                            <a:schemeClr val="bg1"/>
                          </a:solidFill>
                          <a:latin typeface="Arial" panose="020B0604020202020204" pitchFamily="34" charset="0"/>
                        </a:rPr>
                        <a:t>No</a:t>
                      </a:r>
                      <a:r>
                        <a:rPr lang="en-US" sz="1550" baseline="0" dirty="0" smtClean="0">
                          <a:solidFill>
                            <a:schemeClr val="bg1"/>
                          </a:solidFill>
                          <a:latin typeface="Arial" panose="020B0604020202020204" pitchFamily="34" charset="0"/>
                        </a:rPr>
                        <a:t> interest earned</a:t>
                      </a:r>
                      <a:endParaRPr lang="en-US" sz="1550"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CCECFF"/>
                    </a:solidFill>
                  </a:tcPr>
                </a:tc>
                <a:tc>
                  <a:txBody>
                    <a:bodyPr/>
                    <a:lstStyle/>
                    <a:p>
                      <a:pPr algn="ctr">
                        <a:lnSpc>
                          <a:spcPts val="1850"/>
                        </a:lnSpc>
                      </a:pPr>
                      <a:r>
                        <a:rPr lang="en-US" sz="1550" dirty="0" smtClean="0">
                          <a:solidFill>
                            <a:schemeClr val="bg1"/>
                          </a:solidFill>
                          <a:latin typeface="Arial" panose="020B0604020202020204" pitchFamily="34" charset="0"/>
                        </a:rPr>
                        <a:t>Earns interest</a:t>
                      </a:r>
                      <a:r>
                        <a:rPr lang="en-US" sz="1550" baseline="0" dirty="0" smtClean="0">
                          <a:solidFill>
                            <a:schemeClr val="bg1"/>
                          </a:solidFill>
                          <a:latin typeface="Arial" panose="020B0604020202020204" pitchFamily="34" charset="0"/>
                        </a:rPr>
                        <a:t> </a:t>
                      </a:r>
                      <a:br>
                        <a:rPr lang="en-US" sz="1550" baseline="0" dirty="0" smtClean="0">
                          <a:solidFill>
                            <a:schemeClr val="bg1"/>
                          </a:solidFill>
                          <a:latin typeface="Arial" panose="020B0604020202020204" pitchFamily="34" charset="0"/>
                        </a:rPr>
                      </a:br>
                      <a:r>
                        <a:rPr lang="en-US" sz="1550" baseline="0" dirty="0" smtClean="0">
                          <a:solidFill>
                            <a:schemeClr val="bg1"/>
                          </a:solidFill>
                          <a:latin typeface="Arial" panose="020B0604020202020204" pitchFamily="34" charset="0"/>
                        </a:rPr>
                        <a:t>(similar to bank account)</a:t>
                      </a:r>
                      <a:endParaRPr lang="en-US" sz="1550"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508000">
                <a:tc>
                  <a:txBody>
                    <a:bodyPr/>
                    <a:lstStyle/>
                    <a:p>
                      <a:pPr algn="ctr">
                        <a:lnSpc>
                          <a:spcPts val="1850"/>
                        </a:lnSpc>
                      </a:pPr>
                      <a:r>
                        <a:rPr lang="en-US" sz="1550" b="1" dirty="0" smtClean="0">
                          <a:solidFill>
                            <a:schemeClr val="bg1"/>
                          </a:solidFill>
                          <a:latin typeface="Arial" panose="020B0604020202020204" pitchFamily="34" charset="0"/>
                        </a:rPr>
                        <a:t>Portability</a:t>
                      </a:r>
                      <a:endParaRPr lang="en-US" sz="1550" b="1"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50"/>
                        </a:lnSpc>
                      </a:pPr>
                      <a:r>
                        <a:rPr lang="en-US" sz="1550" strike="noStrike" dirty="0" smtClean="0">
                          <a:solidFill>
                            <a:schemeClr val="bg1"/>
                          </a:solidFill>
                          <a:latin typeface="Arial" panose="020B0604020202020204" pitchFamily="34" charset="0"/>
                        </a:rPr>
                        <a:t>N/A</a:t>
                      </a: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ctr">
                        <a:lnSpc>
                          <a:spcPts val="1850"/>
                        </a:lnSpc>
                      </a:pPr>
                      <a:r>
                        <a:rPr lang="en-US" sz="1550" dirty="0" smtClean="0">
                          <a:solidFill>
                            <a:schemeClr val="bg1"/>
                          </a:solidFill>
                          <a:latin typeface="Arial" panose="020B0604020202020204" pitchFamily="34" charset="0"/>
                        </a:rPr>
                        <a:t>Stays with plan</a:t>
                      </a:r>
                      <a:endParaRPr lang="en-US" sz="1550"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CCECFF"/>
                    </a:solidFill>
                  </a:tcPr>
                </a:tc>
                <a:tc>
                  <a:txBody>
                    <a:bodyPr/>
                    <a:lstStyle/>
                    <a:p>
                      <a:pPr algn="ctr">
                        <a:lnSpc>
                          <a:spcPts val="1850"/>
                        </a:lnSpc>
                      </a:pPr>
                      <a:r>
                        <a:rPr lang="en-US" sz="1550" dirty="0" smtClean="0">
                          <a:solidFill>
                            <a:schemeClr val="bg1"/>
                          </a:solidFill>
                          <a:latin typeface="Arial" panose="020B0604020202020204" pitchFamily="34" charset="0"/>
                        </a:rPr>
                        <a:t>Belongs to participant</a:t>
                      </a:r>
                      <a:endParaRPr lang="en-US" sz="1550"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698147">
                <a:tc>
                  <a:txBody>
                    <a:bodyPr/>
                    <a:lstStyle/>
                    <a:p>
                      <a:pPr algn="ctr">
                        <a:lnSpc>
                          <a:spcPts val="1850"/>
                        </a:lnSpc>
                      </a:pPr>
                      <a:r>
                        <a:rPr lang="en-US" sz="1550" b="1" dirty="0" smtClean="0">
                          <a:solidFill>
                            <a:schemeClr val="bg1"/>
                          </a:solidFill>
                          <a:latin typeface="Arial" panose="020B0604020202020204" pitchFamily="34" charset="0"/>
                        </a:rPr>
                        <a:t>Health Account Compatibility</a:t>
                      </a:r>
                      <a:endParaRPr lang="en-US" sz="1550" b="1" dirty="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50"/>
                        </a:lnSpc>
                      </a:pPr>
                      <a:r>
                        <a:rPr lang="en-US" sz="1550" strike="noStrike" dirty="0" smtClean="0">
                          <a:solidFill>
                            <a:schemeClr val="bg1"/>
                          </a:solidFill>
                          <a:latin typeface="Arial" panose="020B0604020202020204" pitchFamily="34" charset="0"/>
                        </a:rPr>
                        <a:t>Full-use</a:t>
                      </a:r>
                      <a:r>
                        <a:rPr lang="en-US" sz="1550" strike="noStrike" baseline="0" dirty="0" smtClean="0">
                          <a:solidFill>
                            <a:schemeClr val="bg1"/>
                          </a:solidFill>
                          <a:latin typeface="Arial" panose="020B0604020202020204" pitchFamily="34" charset="0"/>
                        </a:rPr>
                        <a:t> FSA</a:t>
                      </a:r>
                    </a:p>
                    <a:p>
                      <a:pPr algn="ctr">
                        <a:lnSpc>
                          <a:spcPts val="1850"/>
                        </a:lnSpc>
                      </a:pPr>
                      <a:r>
                        <a:rPr lang="en-US" sz="1550" strike="noStrike" baseline="0" dirty="0" smtClean="0">
                          <a:solidFill>
                            <a:schemeClr val="bg1"/>
                          </a:solidFill>
                          <a:latin typeface="Arial" panose="020B0604020202020204" pitchFamily="34" charset="0"/>
                        </a:rPr>
                        <a:t>Full-use HRA (excess DC for HRA)</a:t>
                      </a:r>
                      <a:endParaRPr lang="en-US" sz="1550" strike="noStrike" dirty="0" smtClean="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ctr">
                        <a:lnSpc>
                          <a:spcPts val="1850"/>
                        </a:lnSpc>
                      </a:pPr>
                      <a:r>
                        <a:rPr lang="en-US" sz="1550" strike="noStrike" dirty="0" smtClean="0">
                          <a:solidFill>
                            <a:schemeClr val="bg1"/>
                          </a:solidFill>
                          <a:latin typeface="Arial" panose="020B0604020202020204" pitchFamily="34" charset="0"/>
                        </a:rPr>
                        <a:t>Full-use</a:t>
                      </a:r>
                      <a:r>
                        <a:rPr lang="en-US" sz="1550" strike="noStrike" baseline="0" dirty="0" smtClean="0">
                          <a:solidFill>
                            <a:schemeClr val="bg1"/>
                          </a:solidFill>
                          <a:latin typeface="Arial" panose="020B0604020202020204" pitchFamily="34" charset="0"/>
                        </a:rPr>
                        <a:t> FSA</a:t>
                      </a:r>
                    </a:p>
                    <a:p>
                      <a:pPr algn="ctr">
                        <a:lnSpc>
                          <a:spcPts val="1850"/>
                        </a:lnSpc>
                      </a:pPr>
                      <a:r>
                        <a:rPr lang="en-US" sz="1550" strike="noStrike" baseline="0" dirty="0" smtClean="0">
                          <a:solidFill>
                            <a:schemeClr val="bg1"/>
                          </a:solidFill>
                          <a:latin typeface="Arial" panose="020B0604020202020204" pitchFamily="34" charset="0"/>
                        </a:rPr>
                        <a:t>Full-use HRA</a:t>
                      </a:r>
                      <a:endParaRPr lang="en-US" sz="1550" strike="noStrike" dirty="0" smtClean="0">
                        <a:solidFill>
                          <a:schemeClr val="bg1"/>
                        </a:solidFill>
                        <a:latin typeface="Arial" panose="020B060402020202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CCECFF"/>
                    </a:solidFill>
                  </a:tcPr>
                </a:tc>
                <a:tc>
                  <a:txBody>
                    <a:bodyPr/>
                    <a:lstStyle/>
                    <a:p>
                      <a:pPr algn="ctr">
                        <a:lnSpc>
                          <a:spcPts val="1850"/>
                        </a:lnSpc>
                      </a:pPr>
                      <a:r>
                        <a:rPr lang="en-US" sz="1550" dirty="0" smtClean="0">
                          <a:solidFill>
                            <a:schemeClr val="bg1"/>
                          </a:solidFill>
                          <a:latin typeface="Arial" panose="020B0604020202020204" pitchFamily="34" charset="0"/>
                        </a:rPr>
                        <a:t>Limited-use FSA</a:t>
                      </a:r>
                    </a:p>
                    <a:p>
                      <a:pPr algn="ctr">
                        <a:lnSpc>
                          <a:spcPts val="1850"/>
                        </a:lnSpc>
                      </a:pPr>
                      <a:r>
                        <a:rPr lang="en-US" sz="1550" dirty="0" smtClean="0">
                          <a:solidFill>
                            <a:schemeClr val="bg1"/>
                          </a:solidFill>
                          <a:latin typeface="Arial" panose="020B0604020202020204" pitchFamily="34" charset="0"/>
                        </a:rPr>
                        <a:t>Limited-use</a:t>
                      </a:r>
                      <a:r>
                        <a:rPr lang="en-US" sz="1550" baseline="0" dirty="0" smtClean="0">
                          <a:solidFill>
                            <a:schemeClr val="bg1"/>
                          </a:solidFill>
                          <a:latin typeface="Arial" panose="020B0604020202020204" pitchFamily="34" charset="0"/>
                        </a:rPr>
                        <a:t> </a:t>
                      </a:r>
                      <a:r>
                        <a:rPr lang="en-US" sz="1550" dirty="0" smtClean="0">
                          <a:solidFill>
                            <a:schemeClr val="bg1"/>
                          </a:solidFill>
                          <a:latin typeface="Arial" panose="020B0604020202020204" pitchFamily="34" charset="0"/>
                        </a:rPr>
                        <a:t>HRA </a:t>
                      </a:r>
                    </a:p>
                    <a:p>
                      <a:pPr algn="ctr">
                        <a:lnSpc>
                          <a:spcPts val="1850"/>
                        </a:lnSpc>
                      </a:pPr>
                      <a:r>
                        <a:rPr lang="en-US" sz="1550" kern="1200" dirty="0" smtClean="0">
                          <a:solidFill>
                            <a:schemeClr val="bg1"/>
                          </a:solidFill>
                          <a:latin typeface="Arial" panose="020B0604020202020204" pitchFamily="34" charset="0"/>
                          <a:ea typeface="+mn-ea"/>
                          <a:cs typeface="+mn-cs"/>
                        </a:rPr>
                        <a:t>(for existing balance)</a:t>
                      </a:r>
                      <a:br>
                        <a:rPr lang="en-US" sz="1550" kern="1200" dirty="0" smtClean="0">
                          <a:solidFill>
                            <a:schemeClr val="bg1"/>
                          </a:solidFill>
                          <a:latin typeface="Arial" panose="020B0604020202020204" pitchFamily="34" charset="0"/>
                          <a:ea typeface="+mn-ea"/>
                          <a:cs typeface="+mn-cs"/>
                        </a:rPr>
                      </a:br>
                      <a:r>
                        <a:rPr lang="en-US" sz="1400" i="1" kern="1200" dirty="0" smtClean="0">
                          <a:solidFill>
                            <a:schemeClr val="bg1"/>
                          </a:solidFill>
                          <a:latin typeface="Arial" panose="020B0604020202020204" pitchFamily="34" charset="0"/>
                          <a:ea typeface="+mn-ea"/>
                          <a:cs typeface="+mn-cs"/>
                        </a:rPr>
                        <a:t>dental and vision expenses only</a:t>
                      </a:r>
                      <a:endParaRPr lang="en-US" sz="1400" i="1" kern="1200" dirty="0">
                        <a:solidFill>
                          <a:schemeClr val="bg1"/>
                        </a:solidFill>
                        <a:latin typeface="Arial" panose="020B0604020202020204" pitchFamily="34" charset="0"/>
                        <a:ea typeface="+mn-ea"/>
                        <a:cs typeface="+mn-cs"/>
                      </a:endParaRPr>
                    </a:p>
                  </a:txBody>
                  <a:tcPr marL="0" marR="0"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bl>
          </a:graphicData>
        </a:graphic>
      </p:graphicFrame>
      <p:sp>
        <p:nvSpPr>
          <p:cNvPr id="4" name="TextBox 3"/>
          <p:cNvSpPr txBox="1"/>
          <p:nvPr/>
        </p:nvSpPr>
        <p:spPr>
          <a:xfrm>
            <a:off x="2803405" y="2233788"/>
            <a:ext cx="1317333" cy="348813"/>
          </a:xfrm>
          <a:prstGeom prst="rect">
            <a:avLst/>
          </a:prstGeom>
          <a:solidFill>
            <a:srgbClr val="7030A0"/>
          </a:solidFill>
          <a:ln>
            <a:noFill/>
          </a:ln>
          <a:effectLst/>
        </p:spPr>
        <p:txBody>
          <a:bodyPr wrap="square" lIns="0" rIns="0" rtlCol="0">
            <a:spAutoFit/>
          </a:bodyPr>
          <a:lstStyle/>
          <a:p>
            <a:pPr algn="ctr">
              <a:lnSpc>
                <a:spcPts val="2000"/>
              </a:lnSpc>
            </a:pPr>
            <a:r>
              <a:rPr lang="en-US" sz="1800" dirty="0" smtClean="0">
                <a:effectLst>
                  <a:outerShdw blurRad="38100" dist="38100" dir="2700000" algn="tl">
                    <a:srgbClr val="000000">
                      <a:alpha val="43137"/>
                    </a:srgbClr>
                  </a:outerShdw>
                </a:effectLst>
                <a:latin typeface="Calibri" panose="020F0502020204030204" pitchFamily="34" charset="0"/>
              </a:rPr>
              <a:t>PPO</a:t>
            </a:r>
            <a:endParaRPr lang="en-US" sz="1500" dirty="0">
              <a:solidFill>
                <a:schemeClr val="bg2">
                  <a:lumMod val="20000"/>
                  <a:lumOff val="80000"/>
                </a:schemeClr>
              </a:solidFill>
              <a:effectLst>
                <a:outerShdw blurRad="38100" dist="38100" dir="2700000" algn="tl">
                  <a:srgbClr val="000000">
                    <a:alpha val="43137"/>
                  </a:srgbClr>
                </a:outerShdw>
              </a:effectLst>
              <a:latin typeface="Calibri" panose="020F0502020204030204" pitchFamily="34" charset="0"/>
            </a:endParaRPr>
          </a:p>
        </p:txBody>
      </p:sp>
      <p:sp>
        <p:nvSpPr>
          <p:cNvPr id="5" name="TextBox 4"/>
          <p:cNvSpPr txBox="1"/>
          <p:nvPr/>
        </p:nvSpPr>
        <p:spPr>
          <a:xfrm>
            <a:off x="4178930" y="2231813"/>
            <a:ext cx="1794358" cy="348813"/>
          </a:xfrm>
          <a:prstGeom prst="rect">
            <a:avLst/>
          </a:prstGeom>
          <a:solidFill>
            <a:srgbClr val="002060"/>
          </a:solidFill>
          <a:ln>
            <a:noFill/>
          </a:ln>
          <a:effectLst/>
        </p:spPr>
        <p:txBody>
          <a:bodyPr wrap="square" lIns="0" rIns="0" rtlCol="0">
            <a:spAutoFit/>
          </a:bodyPr>
          <a:lstStyle/>
          <a:p>
            <a:pPr algn="ctr">
              <a:lnSpc>
                <a:spcPts val="2000"/>
              </a:lnSpc>
            </a:pPr>
            <a:r>
              <a:rPr lang="en-US" sz="1800" dirty="0" smtClean="0">
                <a:effectLst>
                  <a:outerShdw blurRad="38100" dist="38100" dir="2700000" algn="tl">
                    <a:srgbClr val="000000">
                      <a:alpha val="43137"/>
                    </a:srgbClr>
                  </a:outerShdw>
                </a:effectLst>
                <a:latin typeface="Calibri" panose="020F0502020204030204" pitchFamily="34" charset="0"/>
              </a:rPr>
              <a:t>CDHP—with HRA</a:t>
            </a:r>
            <a:endParaRPr lang="en-US" sz="1500" dirty="0">
              <a:solidFill>
                <a:schemeClr val="bg2">
                  <a:lumMod val="20000"/>
                  <a:lumOff val="80000"/>
                </a:schemeClr>
              </a:solidFill>
              <a:effectLst>
                <a:outerShdw blurRad="38100" dist="38100" dir="2700000" algn="tl">
                  <a:srgbClr val="000000">
                    <a:alpha val="43137"/>
                  </a:srgbClr>
                </a:outerShdw>
              </a:effectLst>
              <a:latin typeface="Calibri" panose="020F0502020204030204" pitchFamily="34" charset="0"/>
            </a:endParaRPr>
          </a:p>
        </p:txBody>
      </p:sp>
      <p:sp>
        <p:nvSpPr>
          <p:cNvPr id="6" name="TextBox 5"/>
          <p:cNvSpPr txBox="1"/>
          <p:nvPr/>
        </p:nvSpPr>
        <p:spPr>
          <a:xfrm>
            <a:off x="6005703" y="2229838"/>
            <a:ext cx="2834640" cy="348813"/>
          </a:xfrm>
          <a:prstGeom prst="rect">
            <a:avLst/>
          </a:prstGeom>
          <a:solidFill>
            <a:srgbClr val="006600"/>
          </a:solidFill>
          <a:ln>
            <a:noFill/>
          </a:ln>
          <a:effectLst/>
        </p:spPr>
        <p:txBody>
          <a:bodyPr wrap="square" lIns="0" rIns="0" rtlCol="0">
            <a:spAutoFit/>
          </a:bodyPr>
          <a:lstStyle/>
          <a:p>
            <a:pPr algn="ctr">
              <a:lnSpc>
                <a:spcPts val="2000"/>
              </a:lnSpc>
            </a:pPr>
            <a:r>
              <a:rPr lang="en-US" sz="1800" dirty="0" smtClean="0">
                <a:effectLst>
                  <a:outerShdw blurRad="38100" dist="38100" dir="2700000" algn="tl">
                    <a:srgbClr val="000000">
                      <a:alpha val="43137"/>
                    </a:srgbClr>
                  </a:outerShdw>
                </a:effectLst>
                <a:latin typeface="Calibri" panose="020F0502020204030204" pitchFamily="34" charset="0"/>
              </a:rPr>
              <a:t>HDHP—with HSA</a:t>
            </a:r>
            <a:endParaRPr lang="en-US" sz="1500" dirty="0">
              <a:solidFill>
                <a:schemeClr val="bg2">
                  <a:lumMod val="20000"/>
                  <a:lumOff val="80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59822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199581" y="747001"/>
            <a:ext cx="7981950" cy="538163"/>
          </a:xfrm>
        </p:spPr>
        <p:txBody>
          <a:bodyPr/>
          <a:lstStyle/>
          <a:p>
            <a:r>
              <a:rPr lang="en-US" altLang="en-US" dirty="0" smtClean="0">
                <a:latin typeface="Calibri" panose="020F0502020204030204" pitchFamily="34" charset="0"/>
              </a:rPr>
              <a:t>“Gold” Plans: At A Glance</a:t>
            </a:r>
          </a:p>
        </p:txBody>
      </p:sp>
      <p:graphicFrame>
        <p:nvGraphicFramePr>
          <p:cNvPr id="2" name="Table 1"/>
          <p:cNvGraphicFramePr>
            <a:graphicFrameLocks noGrp="1"/>
          </p:cNvGraphicFramePr>
          <p:nvPr>
            <p:extLst>
              <p:ext uri="{D42A27DB-BD31-4B8C-83A1-F6EECF244321}">
                <p14:modId xmlns:p14="http://schemas.microsoft.com/office/powerpoint/2010/main" val="566737816"/>
              </p:ext>
            </p:extLst>
          </p:nvPr>
        </p:nvGraphicFramePr>
        <p:xfrm>
          <a:off x="819150" y="2666914"/>
          <a:ext cx="8198428" cy="3869080"/>
        </p:xfrm>
        <a:graphic>
          <a:graphicData uri="http://schemas.openxmlformats.org/drawingml/2006/table">
            <a:tbl>
              <a:tblPr firstRow="1" bandRow="1">
                <a:tableStyleId>{073A0DAA-6AF3-43AB-8588-CEC1D06C72B9}</a:tableStyleId>
              </a:tblPr>
              <a:tblGrid>
                <a:gridCol w="1548941"/>
                <a:gridCol w="2115586"/>
                <a:gridCol w="2362200"/>
                <a:gridCol w="2171701"/>
              </a:tblGrid>
              <a:tr h="429413">
                <a:tc>
                  <a:txBody>
                    <a:bodyPr/>
                    <a:lstStyle/>
                    <a:p>
                      <a:pPr algn="ctr"/>
                      <a:r>
                        <a:rPr lang="en-US" sz="1350" b="1" dirty="0" smtClean="0">
                          <a:solidFill>
                            <a:schemeClr val="bg1"/>
                          </a:solidFill>
                          <a:latin typeface="Arial" panose="020B0604020202020204" pitchFamily="34" charset="0"/>
                        </a:rPr>
                        <a:t>Wellness Visits</a:t>
                      </a: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algn="ctr"/>
                      <a:r>
                        <a:rPr lang="en-US" sz="1350" dirty="0" smtClean="0">
                          <a:solidFill>
                            <a:schemeClr val="bg1"/>
                          </a:solidFill>
                          <a:latin typeface="Arial" panose="020B0604020202020204" pitchFamily="34" charset="0"/>
                        </a:rPr>
                        <a:t>100%</a:t>
                      </a: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350" dirty="0" smtClean="0">
                          <a:solidFill>
                            <a:schemeClr val="bg1"/>
                          </a:solidFill>
                          <a:latin typeface="Arial" panose="020B0604020202020204" pitchFamily="34" charset="0"/>
                        </a:rPr>
                        <a:t>100%</a:t>
                      </a: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D1D097"/>
                    </a:solidFill>
                  </a:tcPr>
                </a:tc>
                <a:tc>
                  <a:txBody>
                    <a:bodyPr/>
                    <a:lstStyle/>
                    <a:p>
                      <a:pPr algn="ctr"/>
                      <a:r>
                        <a:rPr lang="en-US" sz="1350" dirty="0" smtClean="0">
                          <a:solidFill>
                            <a:schemeClr val="bg1"/>
                          </a:solidFill>
                          <a:latin typeface="Arial" panose="020B0604020202020204" pitchFamily="34" charset="0"/>
                        </a:rPr>
                        <a:t>100%</a:t>
                      </a:r>
                      <a:endParaRPr lang="en-US" sz="1350" dirty="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C9C785"/>
                    </a:solidFill>
                  </a:tcPr>
                </a:tc>
              </a:tr>
              <a:tr h="463138">
                <a:tc>
                  <a:txBody>
                    <a:bodyPr/>
                    <a:lstStyle/>
                    <a:p>
                      <a:pPr algn="ctr"/>
                      <a:r>
                        <a:rPr lang="en-US" sz="1350" b="1" dirty="0" smtClean="0">
                          <a:solidFill>
                            <a:schemeClr val="bg1"/>
                          </a:solidFill>
                          <a:latin typeface="Arial" panose="020B0604020202020204" pitchFamily="34" charset="0"/>
                        </a:rPr>
                        <a:t>Office Visits</a:t>
                      </a: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algn="ctr"/>
                      <a:r>
                        <a:rPr lang="en-US" sz="1350" dirty="0" smtClean="0">
                          <a:solidFill>
                            <a:schemeClr val="bg1"/>
                          </a:solidFill>
                          <a:latin typeface="Arial" panose="020B0604020202020204" pitchFamily="34" charset="0"/>
                        </a:rPr>
                        <a:t>Co-pay,</a:t>
                      </a:r>
                      <a:r>
                        <a:rPr lang="en-US" sz="1350" baseline="0" dirty="0" smtClean="0">
                          <a:solidFill>
                            <a:schemeClr val="bg1"/>
                          </a:solidFill>
                          <a:latin typeface="Arial" panose="020B0604020202020204" pitchFamily="34" charset="0"/>
                        </a:rPr>
                        <a:t> then plan plays 100%</a:t>
                      </a:r>
                      <a:endParaRPr lang="en-US" sz="1350" dirty="0" smtClean="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350" dirty="0" smtClean="0">
                          <a:solidFill>
                            <a:schemeClr val="bg1"/>
                          </a:solidFill>
                          <a:latin typeface="Arial" panose="020B0604020202020204" pitchFamily="34" charset="0"/>
                        </a:rPr>
                        <a:t>Deductible,</a:t>
                      </a:r>
                      <a:r>
                        <a:rPr lang="en-US" sz="1350" baseline="0" dirty="0" smtClean="0">
                          <a:solidFill>
                            <a:schemeClr val="bg1"/>
                          </a:solidFill>
                          <a:latin typeface="Arial" panose="020B0604020202020204" pitchFamily="34" charset="0"/>
                        </a:rPr>
                        <a:t> then plan pays 80%</a:t>
                      </a:r>
                      <a:endParaRPr lang="en-US" sz="1350" dirty="0" smtClean="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D1D097"/>
                    </a:solidFill>
                  </a:tcPr>
                </a:tc>
                <a:tc>
                  <a:txBody>
                    <a:bodyPr/>
                    <a:lstStyle/>
                    <a:p>
                      <a:pPr algn="ctr"/>
                      <a:r>
                        <a:rPr lang="en-US" sz="1350" dirty="0" smtClean="0">
                          <a:solidFill>
                            <a:schemeClr val="bg1"/>
                          </a:solidFill>
                          <a:latin typeface="Arial" panose="020B0604020202020204" pitchFamily="34" charset="0"/>
                        </a:rPr>
                        <a:t>Deductible,</a:t>
                      </a:r>
                      <a:r>
                        <a:rPr lang="en-US" sz="1350" baseline="0" dirty="0" smtClean="0">
                          <a:solidFill>
                            <a:schemeClr val="bg1"/>
                          </a:solidFill>
                          <a:latin typeface="Arial" panose="020B0604020202020204" pitchFamily="34" charset="0"/>
                        </a:rPr>
                        <a:t> then plan pays 80%</a:t>
                      </a:r>
                      <a:endParaRPr lang="en-US" sz="1350" dirty="0" smtClean="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C9C785"/>
                    </a:solidFill>
                  </a:tcPr>
                </a:tc>
              </a:tr>
              <a:tr h="577714">
                <a:tc>
                  <a:txBody>
                    <a:bodyPr/>
                    <a:lstStyle/>
                    <a:p>
                      <a:pPr algn="ctr"/>
                      <a:r>
                        <a:rPr lang="en-US" sz="1350" b="1" dirty="0" smtClean="0">
                          <a:solidFill>
                            <a:schemeClr val="bg1"/>
                          </a:solidFill>
                          <a:latin typeface="Arial" panose="020B0604020202020204" pitchFamily="34" charset="0"/>
                        </a:rPr>
                        <a:t>Other Medical Services</a:t>
                      </a:r>
                      <a:endParaRPr lang="en-US" sz="1350" b="1" dirty="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algn="ctr"/>
                      <a:r>
                        <a:rPr lang="en-US" sz="1350" dirty="0" smtClean="0">
                          <a:solidFill>
                            <a:schemeClr val="bg1"/>
                          </a:solidFill>
                          <a:latin typeface="Arial" panose="020B0604020202020204" pitchFamily="34" charset="0"/>
                        </a:rPr>
                        <a:t>Deductible, then plan pays 80%</a:t>
                      </a:r>
                      <a:endParaRPr lang="en-US" sz="1350" dirty="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350" dirty="0" smtClean="0">
                          <a:solidFill>
                            <a:schemeClr val="bg1"/>
                          </a:solidFill>
                          <a:latin typeface="Arial" panose="020B0604020202020204" pitchFamily="34" charset="0"/>
                        </a:rPr>
                        <a:t>Deductible, then plan pays 80%</a:t>
                      </a: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D1D097"/>
                    </a:solidFill>
                  </a:tcPr>
                </a:tc>
                <a:tc>
                  <a:txBody>
                    <a:bodyPr/>
                    <a:lstStyle/>
                    <a:p>
                      <a:pPr algn="ctr"/>
                      <a:r>
                        <a:rPr lang="en-US" sz="1350" dirty="0" smtClean="0">
                          <a:solidFill>
                            <a:schemeClr val="bg1"/>
                          </a:solidFill>
                          <a:latin typeface="Arial" panose="020B0604020202020204" pitchFamily="34" charset="0"/>
                        </a:rPr>
                        <a:t>Deductible,</a:t>
                      </a:r>
                      <a:r>
                        <a:rPr lang="en-US" sz="1350" baseline="0" dirty="0" smtClean="0">
                          <a:solidFill>
                            <a:schemeClr val="bg1"/>
                          </a:solidFill>
                          <a:latin typeface="Arial" panose="020B0604020202020204" pitchFamily="34" charset="0"/>
                        </a:rPr>
                        <a:t> then plan pays 80%</a:t>
                      </a:r>
                      <a:endParaRPr lang="en-US" sz="1350" dirty="0" smtClean="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C9C785"/>
                    </a:solidFill>
                  </a:tcPr>
                </a:tc>
              </a:tr>
              <a:tr h="700307">
                <a:tc>
                  <a:txBody>
                    <a:bodyPr/>
                    <a:lstStyle/>
                    <a:p>
                      <a:pPr algn="ctr"/>
                      <a:r>
                        <a:rPr lang="en-US" sz="1350" b="1" dirty="0" smtClean="0">
                          <a:solidFill>
                            <a:schemeClr val="bg1"/>
                          </a:solidFill>
                          <a:latin typeface="Arial" panose="020B0604020202020204" pitchFamily="34" charset="0"/>
                        </a:rPr>
                        <a:t>Behavioral Health</a:t>
                      </a:r>
                      <a:endParaRPr lang="en-US" sz="1350" b="1" dirty="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50" dirty="0" smtClean="0">
                          <a:solidFill>
                            <a:schemeClr val="bg1"/>
                          </a:solidFill>
                          <a:latin typeface="Arial" panose="020B0604020202020204" pitchFamily="34" charset="0"/>
                        </a:rPr>
                        <a:t>Co-pay,</a:t>
                      </a:r>
                      <a:r>
                        <a:rPr lang="en-US" sz="1350" baseline="0" dirty="0" smtClean="0">
                          <a:solidFill>
                            <a:schemeClr val="bg1"/>
                          </a:solidFill>
                          <a:latin typeface="Arial" panose="020B0604020202020204" pitchFamily="34" charset="0"/>
                        </a:rPr>
                        <a:t> then plan pays 100%</a:t>
                      </a:r>
                      <a:endParaRPr lang="en-US" sz="1350" dirty="0" smtClean="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350" dirty="0" smtClean="0">
                          <a:solidFill>
                            <a:schemeClr val="bg1"/>
                          </a:solidFill>
                          <a:latin typeface="Arial" panose="020B0604020202020204" pitchFamily="34" charset="0"/>
                        </a:rPr>
                        <a:t>Deductible, then plan pays 80%</a:t>
                      </a:r>
                      <a:endParaRPr lang="en-US" sz="1350" dirty="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D1D09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50" dirty="0" smtClean="0">
                          <a:solidFill>
                            <a:schemeClr val="bg1"/>
                          </a:solidFill>
                          <a:latin typeface="Arial" panose="020B0604020202020204" pitchFamily="34" charset="0"/>
                        </a:rPr>
                        <a:t>Deductible,</a:t>
                      </a:r>
                      <a:r>
                        <a:rPr lang="en-US" sz="1350" baseline="0" dirty="0" smtClean="0">
                          <a:solidFill>
                            <a:schemeClr val="bg1"/>
                          </a:solidFill>
                          <a:latin typeface="Arial" panose="020B0604020202020204" pitchFamily="34" charset="0"/>
                        </a:rPr>
                        <a:t> then plan pays 80%</a:t>
                      </a:r>
                      <a:endParaRPr lang="en-US" sz="1350" dirty="0" smtClean="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C9C785"/>
                    </a:solidFill>
                  </a:tcPr>
                </a:tc>
              </a:tr>
              <a:tr h="950026">
                <a:tc>
                  <a:txBody>
                    <a:bodyPr/>
                    <a:lstStyle/>
                    <a:p>
                      <a:pPr algn="ctr"/>
                      <a:r>
                        <a:rPr lang="en-US" sz="1350" b="1" dirty="0" smtClean="0">
                          <a:solidFill>
                            <a:schemeClr val="bg1"/>
                          </a:solidFill>
                          <a:latin typeface="Arial" panose="020B0604020202020204" pitchFamily="34" charset="0"/>
                        </a:rPr>
                        <a:t>Prescription Drugs (Rx)</a:t>
                      </a:r>
                      <a:endParaRPr lang="en-US" sz="1350" b="1" dirty="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50" dirty="0" smtClean="0">
                          <a:solidFill>
                            <a:schemeClr val="bg1"/>
                          </a:solidFill>
                          <a:latin typeface="Arial" panose="020B0604020202020204" pitchFamily="34" charset="0"/>
                        </a:rPr>
                        <a:t>Not</a:t>
                      </a:r>
                      <a:r>
                        <a:rPr lang="en-US" sz="1350" baseline="0" dirty="0" smtClean="0">
                          <a:solidFill>
                            <a:schemeClr val="bg1"/>
                          </a:solidFill>
                          <a:latin typeface="Arial" panose="020B0604020202020204" pitchFamily="34" charset="0"/>
                        </a:rPr>
                        <a:t> part of deductible; participant pays</a:t>
                      </a:r>
                      <a:br>
                        <a:rPr lang="en-US" sz="1350" baseline="0" dirty="0" smtClean="0">
                          <a:solidFill>
                            <a:schemeClr val="bg1"/>
                          </a:solidFill>
                          <a:latin typeface="Arial" panose="020B0604020202020204" pitchFamily="34" charset="0"/>
                        </a:rPr>
                      </a:br>
                      <a:r>
                        <a:rPr lang="en-US" sz="1350" baseline="0" dirty="0" smtClean="0">
                          <a:solidFill>
                            <a:schemeClr val="bg1"/>
                          </a:solidFill>
                          <a:latin typeface="Arial" panose="020B0604020202020204" pitchFamily="34" charset="0"/>
                        </a:rPr>
                        <a:t>20% co-insurance </a:t>
                      </a:r>
                      <a:br>
                        <a:rPr lang="en-US" sz="1350" baseline="0" dirty="0" smtClean="0">
                          <a:solidFill>
                            <a:schemeClr val="bg1"/>
                          </a:solidFill>
                          <a:latin typeface="Arial" panose="020B0604020202020204" pitchFamily="34" charset="0"/>
                        </a:rPr>
                      </a:br>
                      <a:r>
                        <a:rPr lang="en-US" sz="1350" baseline="0" dirty="0" smtClean="0">
                          <a:solidFill>
                            <a:schemeClr val="bg1"/>
                          </a:solidFill>
                          <a:latin typeface="Arial" panose="020B0604020202020204" pitchFamily="34" charset="0"/>
                        </a:rPr>
                        <a:t>(min/max applies)</a:t>
                      </a:r>
                      <a:endParaRPr lang="en-US" sz="1350" dirty="0" smtClean="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50" dirty="0" smtClean="0">
                          <a:solidFill>
                            <a:schemeClr val="bg1"/>
                          </a:solidFill>
                          <a:latin typeface="Arial" panose="020B0604020202020204" pitchFamily="34" charset="0"/>
                        </a:rPr>
                        <a:t>Not</a:t>
                      </a:r>
                      <a:r>
                        <a:rPr lang="en-US" sz="1350" baseline="0" dirty="0" smtClean="0">
                          <a:solidFill>
                            <a:schemeClr val="bg1"/>
                          </a:solidFill>
                          <a:latin typeface="Arial" panose="020B0604020202020204" pitchFamily="34" charset="0"/>
                        </a:rPr>
                        <a:t> part of deductible; participant pays </a:t>
                      </a:r>
                      <a:br>
                        <a:rPr lang="en-US" sz="1350" baseline="0" dirty="0" smtClean="0">
                          <a:solidFill>
                            <a:schemeClr val="bg1"/>
                          </a:solidFill>
                          <a:latin typeface="Arial" panose="020B0604020202020204" pitchFamily="34" charset="0"/>
                        </a:rPr>
                      </a:br>
                      <a:r>
                        <a:rPr lang="en-US" sz="1350" baseline="0" dirty="0" smtClean="0">
                          <a:solidFill>
                            <a:schemeClr val="bg1"/>
                          </a:solidFill>
                          <a:latin typeface="Arial" panose="020B0604020202020204" pitchFamily="34" charset="0"/>
                        </a:rPr>
                        <a:t>25% co-insurance</a:t>
                      </a:r>
                      <a:br>
                        <a:rPr lang="en-US" sz="1350" baseline="0" dirty="0" smtClean="0">
                          <a:solidFill>
                            <a:schemeClr val="bg1"/>
                          </a:solidFill>
                          <a:latin typeface="Arial" panose="020B0604020202020204" pitchFamily="34" charset="0"/>
                        </a:rPr>
                      </a:br>
                      <a:r>
                        <a:rPr lang="en-US" sz="1350" baseline="0" dirty="0" smtClean="0">
                          <a:solidFill>
                            <a:schemeClr val="bg1"/>
                          </a:solidFill>
                          <a:latin typeface="Arial" panose="020B0604020202020204" pitchFamily="34" charset="0"/>
                        </a:rPr>
                        <a:t>(min/max applies)</a:t>
                      </a:r>
                      <a:endParaRPr lang="en-US" sz="1350" dirty="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D1D097"/>
                    </a:solidFill>
                  </a:tcPr>
                </a:tc>
                <a:tc>
                  <a:txBody>
                    <a:bodyPr/>
                    <a:lstStyle/>
                    <a:p>
                      <a:pPr algn="ctr"/>
                      <a:r>
                        <a:rPr lang="en-US" sz="1350" dirty="0" smtClean="0">
                          <a:solidFill>
                            <a:schemeClr val="bg1"/>
                          </a:solidFill>
                          <a:latin typeface="Arial" panose="020B0604020202020204" pitchFamily="34" charset="0"/>
                        </a:rPr>
                        <a:t>Deductible;</a:t>
                      </a:r>
                      <a:r>
                        <a:rPr lang="en-US" sz="1350" baseline="0" dirty="0" smtClean="0">
                          <a:solidFill>
                            <a:schemeClr val="bg1"/>
                          </a:solidFill>
                          <a:latin typeface="Arial" panose="020B0604020202020204" pitchFamily="34" charset="0"/>
                        </a:rPr>
                        <a:t> then participant pays </a:t>
                      </a:r>
                      <a:br>
                        <a:rPr lang="en-US" sz="1350" baseline="0" dirty="0" smtClean="0">
                          <a:solidFill>
                            <a:schemeClr val="bg1"/>
                          </a:solidFill>
                          <a:latin typeface="Arial" panose="020B0604020202020204" pitchFamily="34" charset="0"/>
                        </a:rPr>
                      </a:br>
                      <a:r>
                        <a:rPr lang="en-US" sz="1350" baseline="0" dirty="0" smtClean="0">
                          <a:solidFill>
                            <a:schemeClr val="bg1"/>
                          </a:solidFill>
                          <a:latin typeface="Arial" panose="020B0604020202020204" pitchFamily="34" charset="0"/>
                        </a:rPr>
                        <a:t>25% co-insurance (min/max applies)</a:t>
                      </a:r>
                      <a:endParaRPr lang="en-US" sz="1350" dirty="0" smtClean="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C9C785"/>
                    </a:solidFill>
                  </a:tcPr>
                </a:tc>
              </a:tr>
              <a:tr h="700644">
                <a:tc>
                  <a:txBody>
                    <a:bodyPr/>
                    <a:lstStyle/>
                    <a:p>
                      <a:pPr algn="ctr"/>
                      <a:r>
                        <a:rPr lang="en-US" sz="1350" b="1" dirty="0" smtClean="0">
                          <a:solidFill>
                            <a:schemeClr val="bg1"/>
                          </a:solidFill>
                          <a:latin typeface="Arial" panose="020B0604020202020204" pitchFamily="34" charset="0"/>
                        </a:rPr>
                        <a:t>Plan Sponsor Funding </a:t>
                      </a:r>
                      <a:endParaRPr lang="en-US" sz="1350" b="1" dirty="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algn="ctr"/>
                      <a:r>
                        <a:rPr lang="en-US" sz="1350" dirty="0" smtClean="0">
                          <a:solidFill>
                            <a:schemeClr val="bg1"/>
                          </a:solidFill>
                          <a:latin typeface="Arial" panose="020B0604020202020204" pitchFamily="34" charset="0"/>
                        </a:rPr>
                        <a:t>N/A</a:t>
                      </a: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350" dirty="0" smtClean="0">
                          <a:solidFill>
                            <a:schemeClr val="bg1"/>
                          </a:solidFill>
                          <a:latin typeface="Arial" panose="020B0604020202020204" pitchFamily="34" charset="0"/>
                        </a:rPr>
                        <a:t>HRA</a:t>
                      </a:r>
                    </a:p>
                    <a:p>
                      <a:pPr algn="ctr"/>
                      <a:r>
                        <a:rPr lang="en-US" sz="1350" dirty="0" smtClean="0">
                          <a:solidFill>
                            <a:schemeClr val="bg1"/>
                          </a:solidFill>
                          <a:latin typeface="Arial" panose="020B0604020202020204" pitchFamily="34" charset="0"/>
                        </a:rPr>
                        <a:t>Single: $1,000</a:t>
                      </a:r>
                    </a:p>
                    <a:p>
                      <a:pPr algn="ctr"/>
                      <a:r>
                        <a:rPr lang="en-US" sz="1350" dirty="0" smtClean="0">
                          <a:solidFill>
                            <a:schemeClr val="bg1"/>
                          </a:solidFill>
                          <a:latin typeface="Arial" panose="020B0604020202020204" pitchFamily="34" charset="0"/>
                        </a:rPr>
                        <a:t>Family: $2,000</a:t>
                      </a:r>
                      <a:r>
                        <a:rPr lang="en-US" sz="1350" baseline="0" dirty="0" smtClean="0">
                          <a:solidFill>
                            <a:schemeClr val="bg1"/>
                          </a:solidFill>
                          <a:latin typeface="Arial" panose="020B0604020202020204" pitchFamily="34" charset="0"/>
                        </a:rPr>
                        <a:t> </a:t>
                      </a:r>
                      <a:endParaRPr lang="en-US" sz="1350" dirty="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D1D097"/>
                    </a:solidFill>
                  </a:tcPr>
                </a:tc>
                <a:tc>
                  <a:txBody>
                    <a:bodyPr/>
                    <a:lstStyle/>
                    <a:p>
                      <a:pPr algn="ctr"/>
                      <a:r>
                        <a:rPr lang="en-US" sz="1350" dirty="0" smtClean="0">
                          <a:solidFill>
                            <a:schemeClr val="bg1"/>
                          </a:solidFill>
                          <a:latin typeface="Arial" panose="020B0604020202020204" pitchFamily="34" charset="0"/>
                        </a:rPr>
                        <a:t>HSA</a:t>
                      </a:r>
                    </a:p>
                    <a:p>
                      <a:pPr algn="ctr"/>
                      <a:r>
                        <a:rPr lang="en-US" sz="1350" dirty="0" smtClean="0">
                          <a:solidFill>
                            <a:schemeClr val="bg1"/>
                          </a:solidFill>
                          <a:latin typeface="Arial" panose="020B0604020202020204" pitchFamily="34" charset="0"/>
                        </a:rPr>
                        <a:t>Single: $750</a:t>
                      </a:r>
                    </a:p>
                    <a:p>
                      <a:pPr algn="ctr"/>
                      <a:r>
                        <a:rPr lang="en-US" sz="1350" dirty="0" smtClean="0">
                          <a:solidFill>
                            <a:schemeClr val="bg1"/>
                          </a:solidFill>
                          <a:latin typeface="Arial" panose="020B0604020202020204" pitchFamily="34" charset="0"/>
                        </a:rPr>
                        <a:t>Family: $1,500</a:t>
                      </a:r>
                      <a:r>
                        <a:rPr lang="en-US" sz="1350" baseline="0" dirty="0" smtClean="0">
                          <a:solidFill>
                            <a:schemeClr val="bg1"/>
                          </a:solidFill>
                          <a:latin typeface="Arial" panose="020B0604020202020204" pitchFamily="34" charset="0"/>
                        </a:rPr>
                        <a:t> </a:t>
                      </a:r>
                      <a:endParaRPr lang="en-US" sz="1350" dirty="0" smtClean="0">
                        <a:solidFill>
                          <a:schemeClr val="bg1"/>
                        </a:solidFill>
                        <a:latin typeface="Arial" panose="020B0604020202020204" pitchFamily="34" charset="0"/>
                      </a:endParaRPr>
                    </a:p>
                  </a:txBody>
                  <a:tcPr marL="182880"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C9C785"/>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607343449"/>
              </p:ext>
            </p:extLst>
          </p:nvPr>
        </p:nvGraphicFramePr>
        <p:xfrm>
          <a:off x="2362942" y="2339435"/>
          <a:ext cx="6649487" cy="291343"/>
        </p:xfrm>
        <a:graphic>
          <a:graphicData uri="http://schemas.openxmlformats.org/drawingml/2006/table">
            <a:tbl>
              <a:tblPr firstRow="1" bandRow="1">
                <a:tableStyleId>{073A0DAA-6AF3-43AB-8588-CEC1D06C72B9}</a:tableStyleId>
              </a:tblPr>
              <a:tblGrid>
                <a:gridCol w="2115586"/>
                <a:gridCol w="2362200"/>
                <a:gridCol w="2171701"/>
              </a:tblGrid>
              <a:tr h="291343">
                <a:tc>
                  <a:txBody>
                    <a:bodyPr/>
                    <a:lstStyle/>
                    <a:p>
                      <a:pPr algn="ctr"/>
                      <a:r>
                        <a:rPr lang="en-US" sz="1200" dirty="0" smtClean="0">
                          <a:solidFill>
                            <a:schemeClr val="bg1"/>
                          </a:solidFill>
                          <a:latin typeface="Arial" panose="020B0604020202020204" pitchFamily="34" charset="0"/>
                        </a:rPr>
                        <a:t>B1000—Rx: P1</a:t>
                      </a:r>
                      <a:endParaRPr lang="en-US" sz="1200" dirty="0">
                        <a:solidFill>
                          <a:schemeClr val="bg1"/>
                        </a:solidFill>
                        <a:latin typeface="Arial" panose="020B0604020202020204" pitchFamily="34" charset="0"/>
                      </a:endParaRPr>
                    </a:p>
                  </a:txBody>
                  <a:tcPr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200" dirty="0" smtClean="0">
                          <a:solidFill>
                            <a:schemeClr val="bg1"/>
                          </a:solidFill>
                          <a:latin typeface="Arial" panose="020B0604020202020204" pitchFamily="34" charset="0"/>
                        </a:rPr>
                        <a:t>C2000 (with HRA)—Rx: P2</a:t>
                      </a:r>
                      <a:endParaRPr lang="en-US" sz="1200" dirty="0">
                        <a:solidFill>
                          <a:schemeClr val="bg1"/>
                        </a:solidFill>
                        <a:latin typeface="Arial" panose="020B0604020202020204" pitchFamily="34" charset="0"/>
                      </a:endParaRPr>
                    </a:p>
                  </a:txBody>
                  <a:tcPr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D1D097"/>
                    </a:solidFill>
                  </a:tcPr>
                </a:tc>
                <a:tc>
                  <a:txBody>
                    <a:bodyPr/>
                    <a:lstStyle/>
                    <a:p>
                      <a:pPr algn="ctr"/>
                      <a:r>
                        <a:rPr lang="en-US" sz="1200" dirty="0" smtClean="0">
                          <a:solidFill>
                            <a:schemeClr val="bg1"/>
                          </a:solidFill>
                          <a:latin typeface="Arial" panose="020B0604020202020204" pitchFamily="34" charset="0"/>
                        </a:rPr>
                        <a:t>H1500 (with HSA)—Rx: P3</a:t>
                      </a:r>
                      <a:endParaRPr lang="en-US" sz="1200" dirty="0">
                        <a:solidFill>
                          <a:schemeClr val="bg1"/>
                        </a:solidFill>
                        <a:latin typeface="Arial" panose="020B0604020202020204" pitchFamily="34" charset="0"/>
                      </a:endParaRPr>
                    </a:p>
                  </a:txBody>
                  <a:tcPr marT="45730" marB="4573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rgbClr val="C9C785"/>
                    </a:solidFill>
                  </a:tcPr>
                </a:tc>
              </a:tr>
            </a:tbl>
          </a:graphicData>
        </a:graphic>
      </p:graphicFrame>
      <p:sp>
        <p:nvSpPr>
          <p:cNvPr id="5" name="TextBox 4"/>
          <p:cNvSpPr txBox="1"/>
          <p:nvPr/>
        </p:nvSpPr>
        <p:spPr>
          <a:xfrm>
            <a:off x="2395624" y="1963972"/>
            <a:ext cx="6605871" cy="348813"/>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rIns="0" rtlCol="0">
            <a:spAutoFit/>
          </a:bodyPr>
          <a:lstStyle/>
          <a:p>
            <a:pPr algn="ctr">
              <a:lnSpc>
                <a:spcPts val="2000"/>
              </a:lnSpc>
            </a:pPr>
            <a:r>
              <a:rPr lang="en-US" sz="1800" dirty="0" smtClean="0">
                <a:effectLst>
                  <a:outerShdw blurRad="38100" dist="38100" dir="2700000" algn="tl">
                    <a:srgbClr val="000000">
                      <a:alpha val="43137"/>
                    </a:srgbClr>
                  </a:outerShdw>
                </a:effectLst>
                <a:latin typeface="Calibri" panose="020F0502020204030204" pitchFamily="34" charset="0"/>
              </a:rPr>
              <a:t>Gold PLANS</a:t>
            </a:r>
            <a:endParaRPr lang="en-US" sz="1500" dirty="0">
              <a:solidFill>
                <a:schemeClr val="bg2">
                  <a:lumMod val="20000"/>
                  <a:lumOff val="80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706706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80481" y="747001"/>
            <a:ext cx="7981950" cy="538163"/>
          </a:xfrm>
        </p:spPr>
        <p:txBody>
          <a:bodyPr/>
          <a:lstStyle/>
          <a:p>
            <a:r>
              <a:rPr lang="en-US" altLang="en-US" dirty="0" smtClean="0">
                <a:latin typeface="Calibri" panose="020F0502020204030204" pitchFamily="34" charset="0"/>
              </a:rPr>
              <a:t>“Silver” Plans—At A Glance</a:t>
            </a:r>
          </a:p>
        </p:txBody>
      </p:sp>
      <p:graphicFrame>
        <p:nvGraphicFramePr>
          <p:cNvPr id="2" name="Table 1"/>
          <p:cNvGraphicFramePr>
            <a:graphicFrameLocks noGrp="1"/>
          </p:cNvGraphicFramePr>
          <p:nvPr>
            <p:extLst>
              <p:ext uri="{D42A27DB-BD31-4B8C-83A1-F6EECF244321}">
                <p14:modId xmlns:p14="http://schemas.microsoft.com/office/powerpoint/2010/main" val="1266221270"/>
              </p:ext>
            </p:extLst>
          </p:nvPr>
        </p:nvGraphicFramePr>
        <p:xfrm>
          <a:off x="785813" y="3014148"/>
          <a:ext cx="8136742" cy="3549443"/>
        </p:xfrm>
        <a:graphic>
          <a:graphicData uri="http://schemas.openxmlformats.org/drawingml/2006/table">
            <a:tbl>
              <a:tblPr firstRow="1" bandRow="1">
                <a:tableStyleId>{5940675A-B579-460E-94D1-54222C63F5DA}</a:tableStyleId>
              </a:tblPr>
              <a:tblGrid>
                <a:gridCol w="2168209"/>
                <a:gridCol w="3045549"/>
                <a:gridCol w="2922984"/>
              </a:tblGrid>
              <a:tr h="448182">
                <a:tc>
                  <a:txBody>
                    <a:bodyPr/>
                    <a:lstStyle/>
                    <a:p>
                      <a:pPr algn="l"/>
                      <a:r>
                        <a:rPr lang="en-US" sz="1700" b="1" spc="-20" baseline="0" dirty="0" smtClean="0">
                          <a:solidFill>
                            <a:schemeClr val="bg1"/>
                          </a:solidFill>
                          <a:latin typeface="Calibri" panose="020F0502020204030204" pitchFamily="34" charset="0"/>
                        </a:rPr>
                        <a:t>Wellness Visits</a:t>
                      </a: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c>
                  <a:txBody>
                    <a:bodyPr/>
                    <a:lstStyle/>
                    <a:p>
                      <a:pPr algn="l"/>
                      <a:r>
                        <a:rPr lang="en-US" sz="1700" dirty="0" smtClean="0">
                          <a:solidFill>
                            <a:schemeClr val="bg1"/>
                          </a:solidFill>
                          <a:latin typeface="Calibri" panose="020F0502020204030204" pitchFamily="34" charset="0"/>
                        </a:rPr>
                        <a:t>100%</a:t>
                      </a: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D3D3D3"/>
                    </a:solidFill>
                  </a:tcPr>
                </a:tc>
                <a:tc>
                  <a:txBody>
                    <a:bodyPr/>
                    <a:lstStyle/>
                    <a:p>
                      <a:pPr algn="l"/>
                      <a:r>
                        <a:rPr lang="en-US" sz="1700" dirty="0" smtClean="0">
                          <a:solidFill>
                            <a:schemeClr val="bg1"/>
                          </a:solidFill>
                          <a:latin typeface="Calibri" panose="020F0502020204030204" pitchFamily="34" charset="0"/>
                        </a:rPr>
                        <a:t>100%</a:t>
                      </a:r>
                      <a:endParaRPr lang="en-US" sz="1700" dirty="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r>
              <a:tr h="475013">
                <a:tc>
                  <a:txBody>
                    <a:bodyPr/>
                    <a:lstStyle/>
                    <a:p>
                      <a:pPr algn="l"/>
                      <a:r>
                        <a:rPr lang="en-US" sz="1700" b="1" spc="-20" baseline="0" dirty="0" smtClean="0">
                          <a:solidFill>
                            <a:schemeClr val="bg1"/>
                          </a:solidFill>
                          <a:latin typeface="Calibri" panose="020F0502020204030204" pitchFamily="34" charset="0"/>
                        </a:rPr>
                        <a:t>Office Visits</a:t>
                      </a: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c>
                  <a:txBody>
                    <a:bodyPr/>
                    <a:lstStyle/>
                    <a:p>
                      <a:pPr algn="l"/>
                      <a:r>
                        <a:rPr lang="en-US" sz="1700" dirty="0" smtClean="0">
                          <a:solidFill>
                            <a:schemeClr val="bg1"/>
                          </a:solidFill>
                          <a:latin typeface="Calibri" panose="020F0502020204030204" pitchFamily="34" charset="0"/>
                        </a:rPr>
                        <a:t>Deductible,</a:t>
                      </a:r>
                      <a:r>
                        <a:rPr lang="en-US" sz="1700" baseline="0" dirty="0" smtClean="0">
                          <a:solidFill>
                            <a:schemeClr val="bg1"/>
                          </a:solidFill>
                          <a:latin typeface="Calibri" panose="020F0502020204030204" pitchFamily="34" charset="0"/>
                        </a:rPr>
                        <a:t> then plan pays 50%</a:t>
                      </a:r>
                      <a:endParaRPr lang="en-US" sz="1700" dirty="0" smtClean="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D3D3D3"/>
                    </a:solidFill>
                  </a:tcPr>
                </a:tc>
                <a:tc>
                  <a:txBody>
                    <a:bodyPr/>
                    <a:lstStyle/>
                    <a:p>
                      <a:pPr algn="l"/>
                      <a:r>
                        <a:rPr lang="en-US" sz="1700" dirty="0" smtClean="0">
                          <a:solidFill>
                            <a:schemeClr val="bg1"/>
                          </a:solidFill>
                          <a:latin typeface="Calibri" panose="020F0502020204030204" pitchFamily="34" charset="0"/>
                        </a:rPr>
                        <a:t>Deductible,</a:t>
                      </a:r>
                      <a:r>
                        <a:rPr lang="en-US" sz="1700" baseline="0" dirty="0" smtClean="0">
                          <a:solidFill>
                            <a:schemeClr val="bg1"/>
                          </a:solidFill>
                          <a:latin typeface="Calibri" panose="020F0502020204030204" pitchFamily="34" charset="0"/>
                        </a:rPr>
                        <a:t> then plan pays 70%</a:t>
                      </a:r>
                      <a:endParaRPr lang="en-US" sz="1700" dirty="0" smtClean="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r>
              <a:tr h="391886">
                <a:tc>
                  <a:txBody>
                    <a:bodyPr/>
                    <a:lstStyle/>
                    <a:p>
                      <a:pPr algn="l"/>
                      <a:r>
                        <a:rPr lang="en-US" sz="1700" b="1" spc="-20" baseline="0" dirty="0" smtClean="0">
                          <a:solidFill>
                            <a:schemeClr val="bg1"/>
                          </a:solidFill>
                          <a:latin typeface="Calibri" panose="020F0502020204030204" pitchFamily="34" charset="0"/>
                        </a:rPr>
                        <a:t>Other Medical Services</a:t>
                      </a:r>
                      <a:endParaRPr lang="en-US" sz="1700" b="1" spc="-20" baseline="0" dirty="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solidFill>
                            <a:schemeClr val="bg1"/>
                          </a:solidFill>
                          <a:latin typeface="Calibri" panose="020F0502020204030204" pitchFamily="34" charset="0"/>
                        </a:rPr>
                        <a:t>Deductible,</a:t>
                      </a:r>
                      <a:r>
                        <a:rPr lang="en-US" sz="1700" baseline="0" dirty="0" smtClean="0">
                          <a:solidFill>
                            <a:schemeClr val="bg1"/>
                          </a:solidFill>
                          <a:latin typeface="Calibri" panose="020F0502020204030204" pitchFamily="34" charset="0"/>
                        </a:rPr>
                        <a:t> then plan pays 50%</a:t>
                      </a:r>
                      <a:endParaRPr lang="en-US" sz="1700" dirty="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D3D3D3"/>
                    </a:solidFill>
                  </a:tcPr>
                </a:tc>
                <a:tc>
                  <a:txBody>
                    <a:bodyPr/>
                    <a:lstStyle/>
                    <a:p>
                      <a:pPr algn="l"/>
                      <a:r>
                        <a:rPr lang="en-US" sz="1700" dirty="0" smtClean="0">
                          <a:solidFill>
                            <a:schemeClr val="bg1"/>
                          </a:solidFill>
                          <a:latin typeface="Calibri" panose="020F0502020204030204" pitchFamily="34" charset="0"/>
                        </a:rPr>
                        <a:t>Deductible,</a:t>
                      </a:r>
                      <a:r>
                        <a:rPr lang="en-US" sz="1700" baseline="0" dirty="0" smtClean="0">
                          <a:solidFill>
                            <a:schemeClr val="bg1"/>
                          </a:solidFill>
                          <a:latin typeface="Calibri" panose="020F0502020204030204" pitchFamily="34" charset="0"/>
                        </a:rPr>
                        <a:t> then plan pays 70%</a:t>
                      </a:r>
                      <a:endParaRPr lang="en-US" sz="1700" dirty="0" smtClean="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r>
              <a:tr h="478931">
                <a:tc>
                  <a:txBody>
                    <a:bodyPr/>
                    <a:lstStyle/>
                    <a:p>
                      <a:pPr algn="l"/>
                      <a:r>
                        <a:rPr lang="en-US" sz="1700" b="1" spc="-20" baseline="0" dirty="0" smtClean="0">
                          <a:solidFill>
                            <a:schemeClr val="bg1"/>
                          </a:solidFill>
                          <a:latin typeface="Calibri" panose="020F0502020204030204" pitchFamily="34" charset="0"/>
                        </a:rPr>
                        <a:t>Behavioral Health</a:t>
                      </a:r>
                      <a:endParaRPr lang="en-US" sz="1700" b="1" spc="-20" baseline="0" dirty="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c>
                  <a:txBody>
                    <a:bodyPr/>
                    <a:lstStyle/>
                    <a:p>
                      <a:pPr algn="l"/>
                      <a:r>
                        <a:rPr lang="en-US" sz="1700" dirty="0" smtClean="0">
                          <a:solidFill>
                            <a:schemeClr val="bg1"/>
                          </a:solidFill>
                          <a:latin typeface="Calibri" panose="020F0502020204030204" pitchFamily="34" charset="0"/>
                        </a:rPr>
                        <a:t>Deductible, then plan pays 50%</a:t>
                      </a:r>
                      <a:endParaRPr lang="en-US" sz="1700" dirty="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D3D3D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solidFill>
                            <a:schemeClr val="bg1"/>
                          </a:solidFill>
                          <a:latin typeface="Calibri" panose="020F0502020204030204" pitchFamily="34" charset="0"/>
                        </a:rPr>
                        <a:t>Deductible,</a:t>
                      </a:r>
                      <a:r>
                        <a:rPr lang="en-US" sz="1700" baseline="0" dirty="0" smtClean="0">
                          <a:solidFill>
                            <a:schemeClr val="bg1"/>
                          </a:solidFill>
                          <a:latin typeface="Calibri" panose="020F0502020204030204" pitchFamily="34" charset="0"/>
                        </a:rPr>
                        <a:t> then plan pays 70%</a:t>
                      </a:r>
                      <a:endParaRPr lang="en-US" sz="1700" dirty="0" smtClean="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r>
              <a:tr h="886731">
                <a:tc>
                  <a:txBody>
                    <a:bodyPr/>
                    <a:lstStyle/>
                    <a:p>
                      <a:pPr algn="l"/>
                      <a:r>
                        <a:rPr lang="en-US" sz="1700" b="1" spc="-20" baseline="0" dirty="0" smtClean="0">
                          <a:solidFill>
                            <a:schemeClr val="bg1"/>
                          </a:solidFill>
                          <a:latin typeface="Calibri" panose="020F0502020204030204" pitchFamily="34" charset="0"/>
                        </a:rPr>
                        <a:t>Prescription Drugs (Rx)</a:t>
                      </a:r>
                      <a:endParaRPr lang="en-US" sz="1700" b="1" spc="-20" baseline="0" dirty="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solidFill>
                            <a:schemeClr val="bg1"/>
                          </a:solidFill>
                          <a:latin typeface="Calibri" panose="020F0502020204030204" pitchFamily="34" charset="0"/>
                        </a:rPr>
                        <a:t>Not</a:t>
                      </a:r>
                      <a:r>
                        <a:rPr lang="en-US" sz="1700" baseline="0" dirty="0" smtClean="0">
                          <a:solidFill>
                            <a:schemeClr val="bg1"/>
                          </a:solidFill>
                          <a:latin typeface="Calibri" panose="020F0502020204030204" pitchFamily="34" charset="0"/>
                        </a:rPr>
                        <a:t> part of deductible, participant pays 25% </a:t>
                      </a:r>
                      <a:br>
                        <a:rPr lang="en-US" sz="1700" baseline="0" dirty="0" smtClean="0">
                          <a:solidFill>
                            <a:schemeClr val="bg1"/>
                          </a:solidFill>
                          <a:latin typeface="Calibri" panose="020F0502020204030204" pitchFamily="34" charset="0"/>
                        </a:rPr>
                      </a:br>
                      <a:r>
                        <a:rPr lang="en-US" sz="1700" baseline="0" dirty="0" smtClean="0">
                          <a:solidFill>
                            <a:schemeClr val="bg1"/>
                          </a:solidFill>
                          <a:latin typeface="Calibri" panose="020F0502020204030204" pitchFamily="34" charset="0"/>
                        </a:rPr>
                        <a:t>co-insurance (min/max applies)</a:t>
                      </a:r>
                      <a:endParaRPr lang="en-US" sz="1700" dirty="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D3D3D3"/>
                    </a:solidFill>
                  </a:tcPr>
                </a:tc>
                <a:tc>
                  <a:txBody>
                    <a:bodyPr/>
                    <a:lstStyle/>
                    <a:p>
                      <a:pPr algn="l"/>
                      <a:r>
                        <a:rPr lang="en-US" sz="1700" dirty="0" smtClean="0">
                          <a:solidFill>
                            <a:schemeClr val="bg1"/>
                          </a:solidFill>
                          <a:latin typeface="Calibri" panose="020F0502020204030204" pitchFamily="34" charset="0"/>
                        </a:rPr>
                        <a:t>Deductible,</a:t>
                      </a:r>
                      <a:r>
                        <a:rPr lang="en-US" sz="1700" baseline="0" dirty="0" smtClean="0">
                          <a:solidFill>
                            <a:schemeClr val="bg1"/>
                          </a:solidFill>
                          <a:latin typeface="Calibri" panose="020F0502020204030204" pitchFamily="34" charset="0"/>
                        </a:rPr>
                        <a:t> then participant pays 25% co-insurance (min/max applies)</a:t>
                      </a:r>
                      <a:endParaRPr lang="en-US" sz="1700" dirty="0" smtClean="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r>
              <a:tr h="732851">
                <a:tc>
                  <a:txBody>
                    <a:bodyPr/>
                    <a:lstStyle/>
                    <a:p>
                      <a:pPr algn="l"/>
                      <a:r>
                        <a:rPr lang="en-US" sz="1700" b="1" spc="-20" baseline="0" dirty="0" smtClean="0">
                          <a:solidFill>
                            <a:schemeClr val="bg1"/>
                          </a:solidFill>
                          <a:latin typeface="Calibri" panose="020F0502020204030204" pitchFamily="34" charset="0"/>
                        </a:rPr>
                        <a:t>Plan Funding </a:t>
                      </a:r>
                      <a:endParaRPr lang="en-US" sz="1700" b="1" spc="-20" baseline="0" dirty="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c>
                  <a:txBody>
                    <a:bodyPr/>
                    <a:lstStyle/>
                    <a:p>
                      <a:pPr algn="l"/>
                      <a:r>
                        <a:rPr lang="en-US" sz="1700" dirty="0" smtClean="0">
                          <a:solidFill>
                            <a:schemeClr val="bg1"/>
                          </a:solidFill>
                          <a:latin typeface="Calibri" panose="020F0502020204030204" pitchFamily="34" charset="0"/>
                        </a:rPr>
                        <a:t>HRA:</a:t>
                      </a:r>
                    </a:p>
                    <a:p>
                      <a:pPr marL="166688" indent="-166688" algn="l">
                        <a:buFont typeface="Arial" panose="020B0604020202020204" pitchFamily="34" charset="0"/>
                        <a:buChar char="•"/>
                      </a:pPr>
                      <a:r>
                        <a:rPr lang="en-US" sz="1700" dirty="0" smtClean="0">
                          <a:solidFill>
                            <a:schemeClr val="bg1"/>
                          </a:solidFill>
                          <a:latin typeface="Calibri" panose="020F0502020204030204" pitchFamily="34" charset="0"/>
                        </a:rPr>
                        <a:t>Single: $250</a:t>
                      </a:r>
                    </a:p>
                    <a:p>
                      <a:pPr marL="166688" indent="-166688" algn="l">
                        <a:buFont typeface="Arial" panose="020B0604020202020204" pitchFamily="34" charset="0"/>
                        <a:buChar char="•"/>
                      </a:pPr>
                      <a:r>
                        <a:rPr lang="en-US" sz="1700" dirty="0" smtClean="0">
                          <a:solidFill>
                            <a:schemeClr val="bg1"/>
                          </a:solidFill>
                          <a:latin typeface="Calibri" panose="020F0502020204030204" pitchFamily="34" charset="0"/>
                        </a:rPr>
                        <a:t>Family: $500</a:t>
                      </a:r>
                      <a:endParaRPr lang="en-US" sz="1700" dirty="0">
                        <a:solidFill>
                          <a:schemeClr val="bg1"/>
                        </a:solidFill>
                        <a:latin typeface="Calibri" panose="020F0502020204030204" pitchFamily="34" charset="0"/>
                      </a:endParaRP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D3D3D3"/>
                    </a:solidFill>
                  </a:tcPr>
                </a:tc>
                <a:tc>
                  <a:txBody>
                    <a:bodyPr/>
                    <a:lstStyle/>
                    <a:p>
                      <a:pPr algn="l"/>
                      <a:r>
                        <a:rPr lang="en-US" sz="1700" dirty="0" smtClean="0">
                          <a:solidFill>
                            <a:schemeClr val="bg1"/>
                          </a:solidFill>
                          <a:latin typeface="Calibri" panose="020F0502020204030204" pitchFamily="34" charset="0"/>
                        </a:rPr>
                        <a:t>HSA:</a:t>
                      </a:r>
                    </a:p>
                    <a:p>
                      <a:pPr marL="166688" indent="-166688" algn="l">
                        <a:buFont typeface="Arial" panose="020B0604020202020204" pitchFamily="34" charset="0"/>
                        <a:buChar char="•"/>
                      </a:pPr>
                      <a:r>
                        <a:rPr lang="en-US" sz="1700" dirty="0" smtClean="0">
                          <a:solidFill>
                            <a:schemeClr val="bg1"/>
                          </a:solidFill>
                          <a:latin typeface="Calibri" panose="020F0502020204030204" pitchFamily="34" charset="0"/>
                        </a:rPr>
                        <a:t>Single: $500</a:t>
                      </a:r>
                    </a:p>
                    <a:p>
                      <a:pPr marL="166688" indent="-166688" algn="l">
                        <a:buFont typeface="Arial" panose="020B0604020202020204" pitchFamily="34" charset="0"/>
                        <a:buChar char="•"/>
                      </a:pPr>
                      <a:r>
                        <a:rPr lang="en-US" sz="1700" dirty="0" smtClean="0">
                          <a:solidFill>
                            <a:schemeClr val="bg1"/>
                          </a:solidFill>
                          <a:latin typeface="Calibri" panose="020F0502020204030204" pitchFamily="34" charset="0"/>
                        </a:rPr>
                        <a:t>Family: $1,000</a:t>
                      </a:r>
                    </a:p>
                  </a:txBody>
                  <a:tcPr marR="45720" marT="45730" marB="45730">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3253459"/>
              </p:ext>
            </p:extLst>
          </p:nvPr>
        </p:nvGraphicFramePr>
        <p:xfrm>
          <a:off x="2958997" y="2586625"/>
          <a:ext cx="5968533" cy="405946"/>
        </p:xfrm>
        <a:graphic>
          <a:graphicData uri="http://schemas.openxmlformats.org/drawingml/2006/table">
            <a:tbl>
              <a:tblPr firstRow="1" bandRow="1">
                <a:tableStyleId>{5940675A-B579-460E-94D1-54222C63F5DA}</a:tableStyleId>
              </a:tblPr>
              <a:tblGrid>
                <a:gridCol w="3045549"/>
                <a:gridCol w="2922984"/>
              </a:tblGrid>
              <a:tr h="405946">
                <a:tc>
                  <a:txBody>
                    <a:bodyPr/>
                    <a:lstStyle/>
                    <a:p>
                      <a:pPr algn="ctr"/>
                      <a:r>
                        <a:rPr lang="en-US" sz="1700" b="1" dirty="0" smtClean="0">
                          <a:solidFill>
                            <a:schemeClr val="bg1"/>
                          </a:solidFill>
                          <a:latin typeface="Calibri" panose="020F0502020204030204" pitchFamily="34" charset="0"/>
                        </a:rPr>
                        <a:t>C3000 (with HRA)—Rx:</a:t>
                      </a:r>
                      <a:r>
                        <a:rPr lang="en-US" sz="1700" b="1" baseline="0" dirty="0" smtClean="0">
                          <a:solidFill>
                            <a:schemeClr val="bg1"/>
                          </a:solidFill>
                          <a:latin typeface="Calibri" panose="020F0502020204030204" pitchFamily="34" charset="0"/>
                        </a:rPr>
                        <a:t> </a:t>
                      </a:r>
                      <a:r>
                        <a:rPr lang="en-US" sz="1700" b="1" dirty="0" smtClean="0">
                          <a:solidFill>
                            <a:schemeClr val="bg1"/>
                          </a:solidFill>
                          <a:latin typeface="Calibri" panose="020F0502020204030204" pitchFamily="34" charset="0"/>
                        </a:rPr>
                        <a:t>P2</a:t>
                      </a:r>
                      <a:endParaRPr lang="en-US" sz="1700" b="1" dirty="0">
                        <a:solidFill>
                          <a:schemeClr val="bg1"/>
                        </a:solidFill>
                        <a:latin typeface="Calibri" panose="020F0502020204030204" pitchFamily="34" charset="0"/>
                      </a:endParaRPr>
                    </a:p>
                  </a:txBody>
                  <a:tcPr marL="45720" marR="45720" marT="45730" marB="45730" anchor="ctr">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D3D3D3"/>
                    </a:solidFill>
                  </a:tcPr>
                </a:tc>
                <a:tc>
                  <a:txBody>
                    <a:bodyPr/>
                    <a:lstStyle/>
                    <a:p>
                      <a:pPr algn="ctr"/>
                      <a:r>
                        <a:rPr lang="en-US" sz="1700" b="1" dirty="0" smtClean="0">
                          <a:solidFill>
                            <a:schemeClr val="bg1"/>
                          </a:solidFill>
                          <a:latin typeface="Calibri" panose="020F0502020204030204" pitchFamily="34" charset="0"/>
                        </a:rPr>
                        <a:t>H2000 (with HSA)—Rx: P4</a:t>
                      </a:r>
                      <a:endParaRPr lang="en-US" sz="1700" b="1" dirty="0">
                        <a:solidFill>
                          <a:schemeClr val="bg1"/>
                        </a:solidFill>
                        <a:latin typeface="Calibri" panose="020F0502020204030204" pitchFamily="34" charset="0"/>
                      </a:endParaRPr>
                    </a:p>
                  </a:txBody>
                  <a:tcPr marL="45720" marR="45720" marT="45730" marB="45730" anchor="ctr">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2">
                        <a:lumMod val="20000"/>
                        <a:lumOff val="80000"/>
                      </a:schemeClr>
                    </a:solidFill>
                  </a:tcPr>
                </a:tc>
              </a:tr>
            </a:tbl>
          </a:graphicData>
        </a:graphic>
      </p:graphicFrame>
      <p:sp>
        <p:nvSpPr>
          <p:cNvPr id="5" name="TextBox 4"/>
          <p:cNvSpPr txBox="1"/>
          <p:nvPr/>
        </p:nvSpPr>
        <p:spPr>
          <a:xfrm>
            <a:off x="2968831" y="2171000"/>
            <a:ext cx="5949538" cy="348813"/>
          </a:xfrm>
          <a:prstGeom prst="rect">
            <a:avLst/>
          </a:prstGeom>
          <a:solidFill>
            <a:schemeClr val="bg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rIns="0" rtlCol="0">
            <a:spAutoFit/>
          </a:bodyPr>
          <a:lstStyle/>
          <a:p>
            <a:pPr algn="ctr">
              <a:lnSpc>
                <a:spcPts val="2000"/>
              </a:lnSpc>
            </a:pPr>
            <a:r>
              <a:rPr lang="en-US" sz="1800" dirty="0" smtClean="0">
                <a:effectLst>
                  <a:outerShdw blurRad="38100" dist="38100" dir="2700000" algn="tl">
                    <a:srgbClr val="000000">
                      <a:alpha val="43137"/>
                    </a:srgbClr>
                  </a:outerShdw>
                </a:effectLst>
                <a:latin typeface="Calibri" panose="020F0502020204030204" pitchFamily="34" charset="0"/>
              </a:rPr>
              <a:t>SILVER PLANS</a:t>
            </a:r>
            <a:endParaRPr lang="en-US" sz="1500" dirty="0">
              <a:solidFill>
                <a:schemeClr val="bg2">
                  <a:lumMod val="20000"/>
                  <a:lumOff val="80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66311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2068977268"/>
              </p:ext>
            </p:extLst>
          </p:nvPr>
        </p:nvGraphicFramePr>
        <p:xfrm>
          <a:off x="785813" y="3085404"/>
          <a:ext cx="7689319" cy="3038214"/>
        </p:xfrm>
        <a:graphic>
          <a:graphicData uri="http://schemas.openxmlformats.org/drawingml/2006/table">
            <a:tbl>
              <a:tblPr firstRow="1" bandRow="1">
                <a:tableStyleId>{5940675A-B579-460E-94D1-54222C63F5DA}</a:tableStyleId>
              </a:tblPr>
              <a:tblGrid>
                <a:gridCol w="2050518"/>
                <a:gridCol w="1143000"/>
                <a:gridCol w="1104900"/>
                <a:gridCol w="1155700"/>
                <a:gridCol w="1121820"/>
                <a:gridCol w="1113381"/>
              </a:tblGrid>
              <a:tr h="904614">
                <a:tc>
                  <a:txBody>
                    <a:bodyPr/>
                    <a:lstStyle/>
                    <a:p>
                      <a:r>
                        <a:rPr lang="en-US" sz="1600" b="1" dirty="0" smtClean="0">
                          <a:solidFill>
                            <a:schemeClr val="bg1"/>
                          </a:solidFill>
                          <a:effectLst/>
                          <a:latin typeface="Calibri" panose="020F0502020204030204" pitchFamily="34" charset="0"/>
                        </a:rPr>
                        <a:t>Deductible</a:t>
                      </a:r>
                    </a:p>
                    <a:p>
                      <a:pPr marL="173038" indent="-173038">
                        <a:buClr>
                          <a:schemeClr val="bg1"/>
                        </a:buClr>
                        <a:buFont typeface="Arial" pitchFamily="34" charset="0"/>
                        <a:buChar char="•"/>
                      </a:pPr>
                      <a:r>
                        <a:rPr lang="en-US" sz="1600" dirty="0" smtClean="0">
                          <a:solidFill>
                            <a:schemeClr val="bg1"/>
                          </a:solidFill>
                          <a:effectLst/>
                          <a:latin typeface="Calibri" panose="020F0502020204030204" pitchFamily="34" charset="0"/>
                        </a:rPr>
                        <a:t>Individual</a:t>
                      </a:r>
                    </a:p>
                    <a:p>
                      <a:pPr marL="173038" indent="-173038">
                        <a:buClr>
                          <a:schemeClr val="bg1"/>
                        </a:buClr>
                        <a:buFont typeface="Arial" pitchFamily="34" charset="0"/>
                        <a:buChar char="•"/>
                      </a:pPr>
                      <a:r>
                        <a:rPr lang="en-US" sz="1600" dirty="0" smtClean="0">
                          <a:solidFill>
                            <a:schemeClr val="bg1"/>
                          </a:solidFill>
                          <a:effectLst/>
                          <a:latin typeface="Calibri" panose="020F0502020204030204" pitchFamily="34" charset="0"/>
                        </a:rPr>
                        <a:t>Family</a:t>
                      </a:r>
                      <a:endParaRPr lang="en-US" sz="1600" b="0" dirty="0">
                        <a:solidFill>
                          <a:schemeClr val="bg1"/>
                        </a:solidFill>
                        <a:effectLst/>
                        <a:latin typeface="Calibri" panose="020F0502020204030204" pitchFamily="34" charset="0"/>
                      </a:endParaRPr>
                    </a:p>
                  </a:txBody>
                  <a:tcPr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marL="111125" indent="0" algn="l">
                        <a:buClr>
                          <a:schemeClr val="accent6">
                            <a:lumMod val="50000"/>
                          </a:schemeClr>
                        </a:buClr>
                      </a:pPr>
                      <a:endParaRPr lang="en-US" sz="1600" dirty="0" smtClean="0">
                        <a:solidFill>
                          <a:schemeClr val="bg1"/>
                        </a:solidFill>
                        <a:effectLst/>
                        <a:latin typeface="Calibri" panose="020F0502020204030204" pitchFamily="34" charset="0"/>
                      </a:endParaRP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$1,000</a:t>
                      </a: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$2,000</a:t>
                      </a:r>
                      <a:endParaRPr lang="en-US" sz="1600" b="0" dirty="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marL="111125" indent="0" algn="l">
                        <a:buClr>
                          <a:schemeClr val="accent6">
                            <a:lumMod val="50000"/>
                          </a:schemeClr>
                        </a:buClr>
                      </a:pPr>
                      <a:endParaRPr lang="en-US" sz="1600" dirty="0" smtClean="0">
                        <a:solidFill>
                          <a:schemeClr val="bg1"/>
                        </a:solidFill>
                        <a:effectLst/>
                        <a:latin typeface="Calibri" panose="020F0502020204030204" pitchFamily="34" charset="0"/>
                      </a:endParaRP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$2,000</a:t>
                      </a: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$4,000</a:t>
                      </a:r>
                      <a:endParaRPr lang="en-US" sz="1600" b="0" dirty="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marL="111125" indent="0" algn="l">
                        <a:buClr>
                          <a:schemeClr val="accent6">
                            <a:lumMod val="50000"/>
                          </a:schemeClr>
                        </a:buClr>
                      </a:pPr>
                      <a:endParaRPr lang="en-US" sz="1600" dirty="0" smtClean="0">
                        <a:solidFill>
                          <a:schemeClr val="bg1"/>
                        </a:solidFill>
                        <a:effectLst/>
                        <a:latin typeface="Calibri" panose="020F0502020204030204" pitchFamily="34" charset="0"/>
                      </a:endParaRP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$1,500</a:t>
                      </a:r>
                      <a:r>
                        <a:rPr lang="en-US" sz="1600" b="1" dirty="0" smtClean="0">
                          <a:solidFill>
                            <a:schemeClr val="bg1"/>
                          </a:solidFill>
                          <a:effectLst/>
                          <a:latin typeface="Calibri" panose="020F0502020204030204" pitchFamily="34" charset="0"/>
                        </a:rPr>
                        <a:t>*</a:t>
                      </a: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$3,000</a:t>
                      </a:r>
                      <a:r>
                        <a:rPr lang="en-US" sz="1600" b="1" dirty="0" smtClean="0">
                          <a:solidFill>
                            <a:schemeClr val="bg1"/>
                          </a:solidFill>
                          <a:effectLst/>
                          <a:latin typeface="Calibri" panose="020F0502020204030204" pitchFamily="34" charset="0"/>
                        </a:rPr>
                        <a:t>*</a:t>
                      </a:r>
                      <a:endParaRPr lang="en-US" sz="1600" b="1" dirty="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marL="111125" indent="0" algn="l">
                        <a:buClr>
                          <a:schemeClr val="bg1">
                            <a:lumMod val="65000"/>
                            <a:lumOff val="35000"/>
                          </a:schemeClr>
                        </a:buClr>
                      </a:pPr>
                      <a:endParaRPr lang="en-US" sz="1600" dirty="0" smtClean="0">
                        <a:solidFill>
                          <a:schemeClr val="bg1"/>
                        </a:solidFill>
                        <a:effectLst/>
                        <a:latin typeface="Calibri" panose="020F0502020204030204" pitchFamily="34" charset="0"/>
                      </a:endParaRPr>
                    </a:p>
                    <a:p>
                      <a:pPr marL="225425" indent="-114300" algn="l">
                        <a:buClr>
                          <a:schemeClr val="bg1">
                            <a:lumMod val="65000"/>
                            <a:lumOff val="35000"/>
                          </a:schemeClr>
                        </a:buClr>
                        <a:buFont typeface="Arial" pitchFamily="34" charset="0"/>
                        <a:buChar char="•"/>
                      </a:pPr>
                      <a:r>
                        <a:rPr lang="en-US" sz="1600" dirty="0" smtClean="0">
                          <a:solidFill>
                            <a:schemeClr val="bg1"/>
                          </a:solidFill>
                          <a:effectLst/>
                          <a:latin typeface="Calibri" panose="020F0502020204030204" pitchFamily="34" charset="0"/>
                        </a:rPr>
                        <a:t>$3,000</a:t>
                      </a:r>
                    </a:p>
                    <a:p>
                      <a:pPr marL="225425" indent="-114300" algn="l">
                        <a:buClr>
                          <a:schemeClr val="bg1">
                            <a:lumMod val="65000"/>
                            <a:lumOff val="35000"/>
                          </a:schemeClr>
                        </a:buClr>
                        <a:buFont typeface="Arial" pitchFamily="34" charset="0"/>
                        <a:buChar char="•"/>
                      </a:pPr>
                      <a:r>
                        <a:rPr lang="en-US" sz="1600" dirty="0" smtClean="0">
                          <a:solidFill>
                            <a:schemeClr val="bg1"/>
                          </a:solidFill>
                          <a:effectLst/>
                          <a:latin typeface="Calibri" panose="020F0502020204030204" pitchFamily="34" charset="0"/>
                        </a:rPr>
                        <a:t>$6,000</a:t>
                      </a:r>
                      <a:endParaRPr lang="en-US" sz="1600" b="0" dirty="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marL="111125" indent="0" algn="l">
                        <a:buClr>
                          <a:schemeClr val="bg1">
                            <a:lumMod val="65000"/>
                            <a:lumOff val="35000"/>
                          </a:schemeClr>
                        </a:buClr>
                      </a:pPr>
                      <a:endParaRPr lang="en-US" sz="1600" dirty="0" smtClean="0">
                        <a:solidFill>
                          <a:schemeClr val="bg1"/>
                        </a:solidFill>
                        <a:effectLst/>
                        <a:latin typeface="Calibri" panose="020F0502020204030204" pitchFamily="34" charset="0"/>
                      </a:endParaRPr>
                    </a:p>
                    <a:p>
                      <a:pPr marL="225425" indent="-114300" algn="l">
                        <a:buClr>
                          <a:schemeClr val="bg1">
                            <a:lumMod val="65000"/>
                            <a:lumOff val="35000"/>
                          </a:schemeClr>
                        </a:buClr>
                        <a:buFont typeface="Arial" pitchFamily="34" charset="0"/>
                        <a:buChar char="•"/>
                      </a:pPr>
                      <a:r>
                        <a:rPr lang="en-US" sz="1600" dirty="0" smtClean="0">
                          <a:solidFill>
                            <a:schemeClr val="bg1"/>
                          </a:solidFill>
                          <a:effectLst/>
                          <a:latin typeface="Calibri" panose="020F0502020204030204" pitchFamily="34" charset="0"/>
                        </a:rPr>
                        <a:t>$2,000</a:t>
                      </a:r>
                      <a:r>
                        <a:rPr lang="en-US" sz="1600" b="1" dirty="0" smtClean="0">
                          <a:solidFill>
                            <a:schemeClr val="bg1"/>
                          </a:solidFill>
                          <a:effectLst/>
                          <a:latin typeface="Calibri" panose="020F0502020204030204" pitchFamily="34" charset="0"/>
                        </a:rPr>
                        <a:t>*</a:t>
                      </a:r>
                    </a:p>
                    <a:p>
                      <a:pPr marL="225425" indent="-114300" algn="l">
                        <a:buClr>
                          <a:schemeClr val="bg1">
                            <a:lumMod val="65000"/>
                            <a:lumOff val="35000"/>
                          </a:schemeClr>
                        </a:buClr>
                        <a:buFont typeface="Arial" pitchFamily="34" charset="0"/>
                        <a:buChar char="•"/>
                      </a:pPr>
                      <a:r>
                        <a:rPr lang="en-US" sz="1600" dirty="0" smtClean="0">
                          <a:solidFill>
                            <a:schemeClr val="bg1"/>
                          </a:solidFill>
                          <a:effectLst/>
                          <a:latin typeface="Calibri" panose="020F0502020204030204" pitchFamily="34" charset="0"/>
                        </a:rPr>
                        <a:t>$4,000</a:t>
                      </a:r>
                      <a:r>
                        <a:rPr lang="en-US" sz="1600" b="1" dirty="0" smtClean="0">
                          <a:solidFill>
                            <a:schemeClr val="bg1"/>
                          </a:solidFill>
                          <a:effectLst/>
                          <a:latin typeface="Calibri" panose="020F0502020204030204" pitchFamily="34" charset="0"/>
                        </a:rPr>
                        <a:t>*</a:t>
                      </a:r>
                      <a:endParaRPr lang="en-US" sz="1600" b="1" dirty="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577941">
                <a:tc>
                  <a:txBody>
                    <a:bodyPr/>
                    <a:lstStyle/>
                    <a:p>
                      <a:pPr marL="0" indent="0">
                        <a:buClr>
                          <a:srgbClr val="FFFF00"/>
                        </a:buClr>
                        <a:buFont typeface="Arial" pitchFamily="34" charset="0"/>
                        <a:buNone/>
                      </a:pPr>
                      <a:r>
                        <a:rPr lang="en-US" sz="1600" b="1" dirty="0" smtClean="0">
                          <a:solidFill>
                            <a:schemeClr val="bg1"/>
                          </a:solidFill>
                          <a:effectLst/>
                          <a:latin typeface="Calibri" panose="020F0502020204030204" pitchFamily="34" charset="0"/>
                        </a:rPr>
                        <a:t>Co-insurance</a:t>
                      </a:r>
                    </a:p>
                    <a:p>
                      <a:pPr marL="0" indent="0">
                        <a:buClr>
                          <a:srgbClr val="FFFF00"/>
                        </a:buClr>
                        <a:buFont typeface="Arial" pitchFamily="34" charset="0"/>
                        <a:buNone/>
                      </a:pPr>
                      <a:r>
                        <a:rPr lang="en-US" sz="1600" dirty="0" smtClean="0">
                          <a:solidFill>
                            <a:schemeClr val="bg1"/>
                          </a:solidFill>
                          <a:effectLst/>
                          <a:latin typeface="Calibri" panose="020F0502020204030204" pitchFamily="34" charset="0"/>
                        </a:rPr>
                        <a:t>(Plan Pays)</a:t>
                      </a:r>
                      <a:endParaRPr lang="en-US" sz="1600" b="0" dirty="0">
                        <a:solidFill>
                          <a:schemeClr val="bg1"/>
                        </a:solidFill>
                        <a:effectLst/>
                        <a:latin typeface="Calibri" panose="020F0502020204030204" pitchFamily="34" charset="0"/>
                      </a:endParaRPr>
                    </a:p>
                  </a:txBody>
                  <a:tcPr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marL="111125" indent="0" algn="l">
                        <a:buClr>
                          <a:srgbClr val="FFFF00"/>
                        </a:buClr>
                        <a:buFontTx/>
                        <a:buNone/>
                      </a:pPr>
                      <a:r>
                        <a:rPr lang="en-US" sz="1600" dirty="0" smtClean="0">
                          <a:solidFill>
                            <a:schemeClr val="bg1"/>
                          </a:solidFill>
                          <a:effectLst/>
                          <a:latin typeface="Calibri" panose="020F0502020204030204" pitchFamily="34" charset="0"/>
                        </a:rPr>
                        <a:t>80%</a:t>
                      </a:r>
                      <a:endParaRPr lang="en-US" sz="1600" b="0" dirty="0">
                        <a:solidFill>
                          <a:schemeClr val="bg1"/>
                        </a:solidFill>
                        <a:effectLst/>
                        <a:latin typeface="Calibri" panose="020F0502020204030204" pitchFamily="34" charset="0"/>
                      </a:endParaRPr>
                    </a:p>
                  </a:txBody>
                  <a:tcPr marL="45720" marR="45720"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marL="111125" indent="0" algn="l">
                        <a:buClr>
                          <a:srgbClr val="FFFF00"/>
                        </a:buClr>
                        <a:buFontTx/>
                        <a:buNone/>
                      </a:pPr>
                      <a:r>
                        <a:rPr lang="en-US" sz="1600" dirty="0" smtClean="0">
                          <a:solidFill>
                            <a:schemeClr val="bg1"/>
                          </a:solidFill>
                          <a:effectLst/>
                          <a:latin typeface="Calibri" panose="020F0502020204030204" pitchFamily="34" charset="0"/>
                        </a:rPr>
                        <a:t>80%</a:t>
                      </a:r>
                      <a:endParaRPr lang="en-US" sz="1600" b="0" dirty="0">
                        <a:solidFill>
                          <a:schemeClr val="bg1"/>
                        </a:solidFill>
                        <a:effectLst/>
                        <a:latin typeface="Calibri" panose="020F0502020204030204" pitchFamily="34" charset="0"/>
                      </a:endParaRPr>
                    </a:p>
                  </a:txBody>
                  <a:tcPr marL="45720" marR="45720"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marL="111125" indent="0" algn="l">
                        <a:buClr>
                          <a:srgbClr val="FFFF00"/>
                        </a:buClr>
                        <a:buFontTx/>
                        <a:buNone/>
                      </a:pPr>
                      <a:r>
                        <a:rPr lang="en-US" sz="1600" dirty="0" smtClean="0">
                          <a:solidFill>
                            <a:schemeClr val="bg1"/>
                          </a:solidFill>
                          <a:effectLst/>
                          <a:latin typeface="Calibri" panose="020F0502020204030204" pitchFamily="34" charset="0"/>
                        </a:rPr>
                        <a:t>80%</a:t>
                      </a:r>
                      <a:endParaRPr lang="en-US" sz="1600" b="0" dirty="0" smtClean="0">
                        <a:solidFill>
                          <a:schemeClr val="bg1"/>
                        </a:solidFill>
                        <a:effectLst/>
                        <a:latin typeface="Calibri" panose="020F0502020204030204" pitchFamily="34" charset="0"/>
                      </a:endParaRPr>
                    </a:p>
                  </a:txBody>
                  <a:tcPr marL="45720" marR="45720"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marL="111125" indent="0" algn="l">
                        <a:buClr>
                          <a:srgbClr val="FFFF00"/>
                        </a:buClr>
                        <a:buFontTx/>
                        <a:buNone/>
                      </a:pPr>
                      <a:r>
                        <a:rPr lang="en-US" sz="1600" dirty="0" smtClean="0">
                          <a:solidFill>
                            <a:schemeClr val="bg1"/>
                          </a:solidFill>
                          <a:effectLst/>
                          <a:latin typeface="Calibri" panose="020F0502020204030204" pitchFamily="34" charset="0"/>
                        </a:rPr>
                        <a:t>50%</a:t>
                      </a:r>
                      <a:endParaRPr lang="en-US" sz="1600" b="0" dirty="0">
                        <a:solidFill>
                          <a:schemeClr val="bg1"/>
                        </a:solidFill>
                        <a:effectLst/>
                        <a:latin typeface="Calibri" panose="020F0502020204030204" pitchFamily="34" charset="0"/>
                      </a:endParaRPr>
                    </a:p>
                  </a:txBody>
                  <a:tcPr marL="45720" marR="45720"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marL="111125" indent="0" algn="l">
                        <a:buClr>
                          <a:srgbClr val="FFFF00"/>
                        </a:buClr>
                        <a:buFontTx/>
                        <a:buNone/>
                      </a:pPr>
                      <a:r>
                        <a:rPr lang="en-US" sz="1600" dirty="0" smtClean="0">
                          <a:solidFill>
                            <a:schemeClr val="bg1"/>
                          </a:solidFill>
                          <a:effectLst/>
                          <a:latin typeface="Calibri" panose="020F0502020204030204" pitchFamily="34" charset="0"/>
                        </a:rPr>
                        <a:t>70%</a:t>
                      </a:r>
                      <a:endParaRPr lang="en-US" sz="1600" b="0" dirty="0">
                        <a:solidFill>
                          <a:schemeClr val="bg1"/>
                        </a:solidFill>
                        <a:effectLst/>
                        <a:latin typeface="Calibri" panose="020F0502020204030204" pitchFamily="34" charset="0"/>
                      </a:endParaRPr>
                    </a:p>
                  </a:txBody>
                  <a:tcPr marL="45720" marR="45720"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1367202">
                <a:tc>
                  <a:txBody>
                    <a:bodyPr/>
                    <a:lstStyle/>
                    <a:p>
                      <a:r>
                        <a:rPr lang="en-US" sz="1600" b="1" dirty="0" smtClean="0">
                          <a:solidFill>
                            <a:schemeClr val="bg1"/>
                          </a:solidFill>
                          <a:effectLst/>
                          <a:latin typeface="Calibri" panose="020F0502020204030204" pitchFamily="34" charset="0"/>
                        </a:rPr>
                        <a:t>Out-of-Pocket</a:t>
                      </a:r>
                      <a:r>
                        <a:rPr lang="en-US" sz="1600" b="1" baseline="0" dirty="0" smtClean="0">
                          <a:solidFill>
                            <a:schemeClr val="bg1"/>
                          </a:solidFill>
                          <a:effectLst/>
                          <a:latin typeface="Calibri" panose="020F0502020204030204" pitchFamily="34" charset="0"/>
                        </a:rPr>
                        <a:t> (OOP) Maximum</a:t>
                      </a:r>
                    </a:p>
                    <a:p>
                      <a:r>
                        <a:rPr lang="en-US" sz="1600" baseline="0" dirty="0" smtClean="0">
                          <a:solidFill>
                            <a:schemeClr val="bg1"/>
                          </a:solidFill>
                          <a:effectLst/>
                          <a:latin typeface="Calibri" panose="020F0502020204030204" pitchFamily="34" charset="0"/>
                        </a:rPr>
                        <a:t>(Includes Medical and Rx Deductible)</a:t>
                      </a:r>
                    </a:p>
                    <a:p>
                      <a:pPr marL="173038" indent="-173038">
                        <a:buClr>
                          <a:schemeClr val="bg1"/>
                        </a:buClr>
                        <a:buFont typeface="Arial" pitchFamily="34" charset="0"/>
                        <a:buChar char="•"/>
                      </a:pPr>
                      <a:r>
                        <a:rPr lang="en-US" sz="1600" baseline="0" dirty="0" smtClean="0">
                          <a:solidFill>
                            <a:schemeClr val="bg1"/>
                          </a:solidFill>
                          <a:effectLst/>
                          <a:latin typeface="Calibri" panose="020F0502020204030204" pitchFamily="34" charset="0"/>
                        </a:rPr>
                        <a:t>Individual</a:t>
                      </a:r>
                    </a:p>
                    <a:p>
                      <a:pPr marL="173038" indent="-173038">
                        <a:buClr>
                          <a:schemeClr val="bg1"/>
                        </a:buClr>
                        <a:buFont typeface="Arial" pitchFamily="34" charset="0"/>
                        <a:buChar char="•"/>
                      </a:pPr>
                      <a:r>
                        <a:rPr lang="en-US" sz="1600" baseline="0" dirty="0" smtClean="0">
                          <a:solidFill>
                            <a:schemeClr val="bg1"/>
                          </a:solidFill>
                          <a:effectLst/>
                          <a:latin typeface="Calibri" panose="020F0502020204030204" pitchFamily="34" charset="0"/>
                        </a:rPr>
                        <a:t>Family</a:t>
                      </a:r>
                      <a:endParaRPr lang="en-US" sz="1600" b="0" dirty="0">
                        <a:solidFill>
                          <a:schemeClr val="bg1"/>
                        </a:solidFill>
                        <a:effectLst/>
                        <a:latin typeface="Calibri" panose="020F0502020204030204" pitchFamily="34" charset="0"/>
                      </a:endParaRPr>
                    </a:p>
                  </a:txBody>
                  <a:tcPr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marL="284163" indent="-173038" algn="l">
                        <a:buClr>
                          <a:schemeClr val="accent6">
                            <a:lumMod val="50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accent6">
                            <a:lumMod val="50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accent6">
                            <a:lumMod val="50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$5,000</a:t>
                      </a: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$10,000</a:t>
                      </a:r>
                      <a:endParaRPr lang="en-US" sz="1600" b="0" dirty="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marL="284163" indent="-173038" algn="l">
                        <a:buClr>
                          <a:schemeClr val="accent6">
                            <a:lumMod val="50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accent6">
                            <a:lumMod val="50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accent6">
                            <a:lumMod val="50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$6,000</a:t>
                      </a:r>
                    </a:p>
                    <a:p>
                      <a:pPr marL="225425" indent="-114300"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$12,000</a:t>
                      </a:r>
                      <a:endParaRPr lang="en-US" sz="1600" b="0" dirty="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marL="284163" indent="-173038" algn="l">
                        <a:buClr>
                          <a:schemeClr val="accent6">
                            <a:lumMod val="50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accent6">
                            <a:lumMod val="50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accent6">
                            <a:lumMod val="50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166688" indent="-115888"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$6,000</a:t>
                      </a:r>
                    </a:p>
                    <a:p>
                      <a:pPr marL="166688" indent="-115888" algn="l">
                        <a:buClr>
                          <a:schemeClr val="accent6">
                            <a:lumMod val="50000"/>
                          </a:schemeClr>
                        </a:buClr>
                        <a:buFont typeface="Arial" pitchFamily="34" charset="0"/>
                        <a:buChar char="•"/>
                      </a:pPr>
                      <a:r>
                        <a:rPr lang="en-US" sz="1600" dirty="0" smtClean="0">
                          <a:solidFill>
                            <a:schemeClr val="bg1"/>
                          </a:solidFill>
                          <a:effectLst/>
                          <a:latin typeface="Calibri" panose="020F0502020204030204" pitchFamily="34" charset="0"/>
                        </a:rPr>
                        <a:t>$12,000</a:t>
                      </a:r>
                      <a:endParaRPr lang="en-US" sz="1600" b="0" dirty="0" smtClean="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marL="284163" indent="-173038" algn="l">
                        <a:buClr>
                          <a:schemeClr val="bg1">
                            <a:lumMod val="65000"/>
                            <a:lumOff val="35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bg1">
                            <a:lumMod val="65000"/>
                            <a:lumOff val="35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bg1">
                            <a:lumMod val="65000"/>
                            <a:lumOff val="35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25425" indent="-114300" algn="l">
                        <a:buClr>
                          <a:schemeClr val="bg1">
                            <a:lumMod val="65000"/>
                            <a:lumOff val="35000"/>
                          </a:schemeClr>
                        </a:buClr>
                        <a:buFont typeface="Arial" pitchFamily="34" charset="0"/>
                        <a:buChar char="•"/>
                      </a:pPr>
                      <a:r>
                        <a:rPr lang="en-US" sz="1600" dirty="0" smtClean="0">
                          <a:solidFill>
                            <a:schemeClr val="bg1"/>
                          </a:solidFill>
                          <a:effectLst/>
                          <a:latin typeface="Calibri" panose="020F0502020204030204" pitchFamily="34" charset="0"/>
                        </a:rPr>
                        <a:t>$6,500</a:t>
                      </a:r>
                    </a:p>
                    <a:p>
                      <a:pPr marL="225425" indent="-114300" algn="l">
                        <a:buClr>
                          <a:schemeClr val="bg1">
                            <a:lumMod val="65000"/>
                            <a:lumOff val="35000"/>
                          </a:schemeClr>
                        </a:buClr>
                        <a:buFont typeface="Arial" pitchFamily="34" charset="0"/>
                        <a:buChar char="•"/>
                      </a:pPr>
                      <a:r>
                        <a:rPr lang="en-US" sz="1600" dirty="0" smtClean="0">
                          <a:solidFill>
                            <a:schemeClr val="bg1"/>
                          </a:solidFill>
                          <a:effectLst/>
                          <a:latin typeface="Calibri" panose="020F0502020204030204" pitchFamily="34" charset="0"/>
                        </a:rPr>
                        <a:t>$13,000</a:t>
                      </a:r>
                      <a:endParaRPr lang="en-US" sz="1600" b="0" dirty="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marL="284163" indent="-173038" algn="l">
                        <a:buClr>
                          <a:schemeClr val="bg1">
                            <a:lumMod val="65000"/>
                            <a:lumOff val="35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bg1">
                            <a:lumMod val="65000"/>
                            <a:lumOff val="35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84163" indent="-173038" algn="l">
                        <a:buClr>
                          <a:schemeClr val="bg1">
                            <a:lumMod val="65000"/>
                            <a:lumOff val="35000"/>
                          </a:schemeClr>
                        </a:buClr>
                        <a:buFont typeface="Arial" pitchFamily="34" charset="0"/>
                        <a:buChar char="•"/>
                      </a:pPr>
                      <a:endParaRPr lang="en-US" sz="1600" dirty="0" smtClean="0">
                        <a:solidFill>
                          <a:schemeClr val="bg1"/>
                        </a:solidFill>
                        <a:effectLst/>
                        <a:latin typeface="Calibri" panose="020F0502020204030204" pitchFamily="34" charset="0"/>
                      </a:endParaRPr>
                    </a:p>
                    <a:p>
                      <a:pPr marL="225425" indent="-114300" algn="l">
                        <a:buClr>
                          <a:schemeClr val="bg1">
                            <a:lumMod val="65000"/>
                            <a:lumOff val="35000"/>
                          </a:schemeClr>
                        </a:buClr>
                        <a:buFont typeface="Arial" pitchFamily="34" charset="0"/>
                        <a:buChar char="•"/>
                      </a:pPr>
                      <a:r>
                        <a:rPr lang="en-US" sz="1600" dirty="0" smtClean="0">
                          <a:solidFill>
                            <a:schemeClr val="bg1"/>
                          </a:solidFill>
                          <a:effectLst/>
                          <a:latin typeface="Calibri" panose="020F0502020204030204" pitchFamily="34" charset="0"/>
                        </a:rPr>
                        <a:t>$6,500</a:t>
                      </a:r>
                    </a:p>
                    <a:p>
                      <a:pPr marL="225425" indent="-114300" algn="l">
                        <a:buClr>
                          <a:schemeClr val="bg1">
                            <a:lumMod val="65000"/>
                            <a:lumOff val="35000"/>
                          </a:schemeClr>
                        </a:buClr>
                        <a:buFont typeface="Arial" pitchFamily="34" charset="0"/>
                        <a:buChar char="•"/>
                      </a:pPr>
                      <a:r>
                        <a:rPr lang="en-US" sz="1600" dirty="0" smtClean="0">
                          <a:solidFill>
                            <a:schemeClr val="bg1"/>
                          </a:solidFill>
                          <a:effectLst/>
                          <a:latin typeface="Calibri" panose="020F0502020204030204" pitchFamily="34" charset="0"/>
                        </a:rPr>
                        <a:t>$13,000</a:t>
                      </a:r>
                      <a:endParaRPr lang="en-US" sz="1600" b="0" dirty="0">
                        <a:solidFill>
                          <a:schemeClr val="bg1"/>
                        </a:solidFill>
                        <a:effectLst/>
                        <a:latin typeface="Calibri" panose="020F0502020204030204" pitchFamily="34" charset="0"/>
                      </a:endParaRPr>
                    </a:p>
                  </a:txBody>
                  <a:tcPr marL="45720" marR="457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bl>
          </a:graphicData>
        </a:graphic>
      </p:graphicFrame>
      <p:sp>
        <p:nvSpPr>
          <p:cNvPr id="11296" name="TextBox 17"/>
          <p:cNvSpPr txBox="1">
            <a:spLocks noChangeArrowheads="1"/>
          </p:cNvSpPr>
          <p:nvPr/>
        </p:nvSpPr>
        <p:spPr bwMode="auto">
          <a:xfrm>
            <a:off x="785814" y="6100436"/>
            <a:ext cx="679064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FFFFFF"/>
                </a:solidFill>
                <a:latin typeface="Times New Roman" pitchFamily="18" charset="0"/>
                <a:cs typeface="Arial" charset="0"/>
              </a:defRPr>
            </a:lvl1pPr>
            <a:lvl2pPr marL="742950" indent="-285750" eaLnBrk="0" hangingPunct="0">
              <a:defRPr sz="3600" b="1">
                <a:solidFill>
                  <a:srgbClr val="FFFFFF"/>
                </a:solidFill>
                <a:latin typeface="Times New Roman" pitchFamily="18" charset="0"/>
                <a:cs typeface="Arial" charset="0"/>
              </a:defRPr>
            </a:lvl2pPr>
            <a:lvl3pPr marL="1143000" indent="-228600" eaLnBrk="0" hangingPunct="0">
              <a:defRPr sz="3600" b="1">
                <a:solidFill>
                  <a:srgbClr val="FFFFFF"/>
                </a:solidFill>
                <a:latin typeface="Times New Roman" pitchFamily="18" charset="0"/>
                <a:cs typeface="Arial" charset="0"/>
              </a:defRPr>
            </a:lvl3pPr>
            <a:lvl4pPr marL="1600200" indent="-228600" eaLnBrk="0" hangingPunct="0">
              <a:defRPr sz="3600" b="1">
                <a:solidFill>
                  <a:srgbClr val="FFFFFF"/>
                </a:solidFill>
                <a:latin typeface="Times New Roman" pitchFamily="18" charset="0"/>
                <a:cs typeface="Arial" charset="0"/>
              </a:defRPr>
            </a:lvl4pPr>
            <a:lvl5pPr marL="2057400" indent="-228600" eaLnBrk="0" hangingPunct="0">
              <a:defRPr sz="3600" b="1">
                <a:solidFill>
                  <a:srgbClr val="FFFFFF"/>
                </a:solidFill>
                <a:latin typeface="Times New Roman" pitchFamily="18" charset="0"/>
                <a:cs typeface="Arial" charset="0"/>
              </a:defRPr>
            </a:lvl5pPr>
            <a:lvl6pPr marL="2514600" indent="-228600" eaLnBrk="0" fontAlgn="base" hangingPunct="0">
              <a:spcBef>
                <a:spcPct val="0"/>
              </a:spcBef>
              <a:spcAft>
                <a:spcPct val="0"/>
              </a:spcAft>
              <a:defRPr sz="3600" b="1">
                <a:solidFill>
                  <a:srgbClr val="FFFFFF"/>
                </a:solidFill>
                <a:latin typeface="Times New Roman" pitchFamily="18" charset="0"/>
                <a:cs typeface="Arial" charset="0"/>
              </a:defRPr>
            </a:lvl6pPr>
            <a:lvl7pPr marL="2971800" indent="-228600" eaLnBrk="0" fontAlgn="base" hangingPunct="0">
              <a:spcBef>
                <a:spcPct val="0"/>
              </a:spcBef>
              <a:spcAft>
                <a:spcPct val="0"/>
              </a:spcAft>
              <a:defRPr sz="3600" b="1">
                <a:solidFill>
                  <a:srgbClr val="FFFFFF"/>
                </a:solidFill>
                <a:latin typeface="Times New Roman" pitchFamily="18" charset="0"/>
                <a:cs typeface="Arial" charset="0"/>
              </a:defRPr>
            </a:lvl7pPr>
            <a:lvl8pPr marL="3429000" indent="-228600" eaLnBrk="0" fontAlgn="base" hangingPunct="0">
              <a:spcBef>
                <a:spcPct val="0"/>
              </a:spcBef>
              <a:spcAft>
                <a:spcPct val="0"/>
              </a:spcAft>
              <a:defRPr sz="3600" b="1">
                <a:solidFill>
                  <a:srgbClr val="FFFFFF"/>
                </a:solidFill>
                <a:latin typeface="Times New Roman" pitchFamily="18" charset="0"/>
                <a:cs typeface="Arial" charset="0"/>
              </a:defRPr>
            </a:lvl8pPr>
            <a:lvl9pPr marL="3886200" indent="-228600" eaLnBrk="0" fontAlgn="base" hangingPunct="0">
              <a:spcBef>
                <a:spcPct val="0"/>
              </a:spcBef>
              <a:spcAft>
                <a:spcPct val="0"/>
              </a:spcAft>
              <a:defRPr sz="3600" b="1">
                <a:solidFill>
                  <a:srgbClr val="FFFFFF"/>
                </a:solidFill>
                <a:latin typeface="Times New Roman" pitchFamily="18" charset="0"/>
                <a:cs typeface="Arial" charset="0"/>
              </a:defRPr>
            </a:lvl9pPr>
          </a:lstStyle>
          <a:p>
            <a:pPr marL="119063" indent="-119063" eaLnBrk="1" hangingPunct="1"/>
            <a:r>
              <a:rPr lang="en-US" sz="1350" b="0" dirty="0" smtClean="0">
                <a:solidFill>
                  <a:srgbClr val="000000"/>
                </a:solidFill>
                <a:latin typeface="Calibri" panose="020F0502020204030204" pitchFamily="34" charset="0"/>
              </a:rPr>
              <a:t>*	For the H1500 and H2000, the deductible applies to Medical and Rx expenses;</a:t>
            </a:r>
            <a:br>
              <a:rPr lang="en-US" sz="1350" b="0" dirty="0" smtClean="0">
                <a:solidFill>
                  <a:srgbClr val="000000"/>
                </a:solidFill>
                <a:latin typeface="Calibri" panose="020F0502020204030204" pitchFamily="34" charset="0"/>
              </a:rPr>
            </a:br>
            <a:r>
              <a:rPr lang="en-US" sz="1350" b="0" i="1" dirty="0" smtClean="0">
                <a:solidFill>
                  <a:srgbClr val="000000"/>
                </a:solidFill>
                <a:latin typeface="Calibri" panose="020F0502020204030204" pitchFamily="34" charset="0"/>
              </a:rPr>
              <a:t>full family deductible must be met prior to plan covering costs if dependents are covered.</a:t>
            </a:r>
            <a:endParaRPr lang="en-US" sz="1400" b="0" dirty="0" smtClean="0">
              <a:solidFill>
                <a:srgbClr val="000000"/>
              </a:solidFill>
              <a:latin typeface="Trebuchet MS" pitchFamily="34" charset="0"/>
            </a:endParaRPr>
          </a:p>
        </p:txBody>
      </p:sp>
      <p:sp>
        <p:nvSpPr>
          <p:cNvPr id="11297" name="Rectangle 2"/>
          <p:cNvSpPr>
            <a:spLocks noGrp="1" noChangeArrowheads="1"/>
          </p:cNvSpPr>
          <p:nvPr>
            <p:ph type="title"/>
          </p:nvPr>
        </p:nvSpPr>
        <p:spPr>
          <a:xfrm>
            <a:off x="815974" y="386833"/>
            <a:ext cx="8340726" cy="1014930"/>
          </a:xfrm>
        </p:spPr>
        <p:txBody>
          <a:bodyPr/>
          <a:lstStyle/>
          <a:p>
            <a:pPr eaLnBrk="1" hangingPunct="1">
              <a:lnSpc>
                <a:spcPts val="3800"/>
              </a:lnSpc>
            </a:pPr>
            <a:r>
              <a:rPr lang="en-US" dirty="0" smtClean="0">
                <a:latin typeface="Calibri" panose="020F0502020204030204" pitchFamily="34" charset="0"/>
              </a:rPr>
              <a:t>Benefits Summary</a:t>
            </a:r>
            <a:br>
              <a:rPr lang="en-US" dirty="0" smtClean="0">
                <a:latin typeface="Calibri" panose="020F0502020204030204" pitchFamily="34" charset="0"/>
              </a:rPr>
            </a:br>
            <a:r>
              <a:rPr lang="en-US" sz="3350" b="0" spc="-30" dirty="0" smtClean="0">
                <a:latin typeface="Calibri" panose="020F0502020204030204" pitchFamily="34" charset="0"/>
              </a:rPr>
              <a:t>Deductible, Co-insurance and OOP Maximum</a:t>
            </a:r>
          </a:p>
        </p:txBody>
      </p:sp>
      <p:graphicFrame>
        <p:nvGraphicFramePr>
          <p:cNvPr id="2" name="Table 1"/>
          <p:cNvGraphicFramePr>
            <a:graphicFrameLocks noGrp="1"/>
          </p:cNvGraphicFramePr>
          <p:nvPr>
            <p:extLst>
              <p:ext uri="{D42A27DB-BD31-4B8C-83A1-F6EECF244321}">
                <p14:modId xmlns:p14="http://schemas.microsoft.com/office/powerpoint/2010/main" val="391888117"/>
              </p:ext>
            </p:extLst>
          </p:nvPr>
        </p:nvGraphicFramePr>
        <p:xfrm>
          <a:off x="2843663" y="2129088"/>
          <a:ext cx="5638801" cy="906780"/>
        </p:xfrm>
        <a:graphic>
          <a:graphicData uri="http://schemas.openxmlformats.org/drawingml/2006/table">
            <a:tbl>
              <a:tblPr firstRow="1" bandRow="1">
                <a:tableStyleId>{5940675A-B579-460E-94D1-54222C63F5DA}</a:tableStyleId>
              </a:tblPr>
              <a:tblGrid>
                <a:gridCol w="1143000"/>
                <a:gridCol w="1104900"/>
                <a:gridCol w="1155700"/>
                <a:gridCol w="1121820"/>
                <a:gridCol w="1113381"/>
              </a:tblGrid>
              <a:tr h="815998">
                <a:tc>
                  <a:txBody>
                    <a:bodyPr/>
                    <a:lstStyle/>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B1000</a:t>
                      </a:r>
                    </a:p>
                    <a:p>
                      <a:pPr marL="0" algn="ctr" defTabSz="914400" rtl="0" eaLnBrk="1" latinLnBrk="0" hangingPunct="1">
                        <a:lnSpc>
                          <a:spcPts val="19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algn="ctr" defTabSz="914400" rtl="0" eaLnBrk="1" latinLnBrk="0" hangingPunct="1">
                        <a:lnSpc>
                          <a:spcPts val="19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P1</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marT="91440" marB="91440">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C2000 </a:t>
                      </a: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marT="91440" marB="9144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9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H1500 </a:t>
                      </a:r>
                      <a:r>
                        <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P3</a:t>
                      </a:r>
                      <a:endPar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marT="91440" marB="91440">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9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C3000</a:t>
                      </a:r>
                    </a:p>
                    <a:p>
                      <a:pPr algn="ctr">
                        <a:lnSpc>
                          <a:spcPts val="1900"/>
                        </a:lnSpc>
                        <a:spcBef>
                          <a:spcPts val="0"/>
                        </a:spcBef>
                        <a:spcAft>
                          <a:spcPts val="0"/>
                        </a:spcAft>
                      </a:pPr>
                      <a:r>
                        <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marT="91440" marB="91440">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c>
                  <a:txBody>
                    <a:bodyPr/>
                    <a:lstStyle/>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H2000</a:t>
                      </a:r>
                    </a:p>
                    <a:p>
                      <a:pPr marL="0" algn="ctr" defTabSz="914400" rtl="0" eaLnBrk="1" latinLnBrk="0" hangingPunct="1">
                        <a:lnSpc>
                          <a:spcPts val="19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P4</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marT="91440" marB="91440">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r>
            </a:tbl>
          </a:graphicData>
        </a:graphic>
      </p:graphicFrame>
    </p:spTree>
    <p:extLst>
      <p:ext uri="{BB962C8B-B14F-4D97-AF65-F5344CB8AC3E}">
        <p14:creationId xmlns:p14="http://schemas.microsoft.com/office/powerpoint/2010/main" val="2058398882"/>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pc="-70" dirty="0" smtClean="0">
                <a:latin typeface="Calibri" panose="020F0502020204030204" pitchFamily="34" charset="0"/>
              </a:rPr>
              <a:t>Agenda</a:t>
            </a:r>
            <a:endParaRPr lang="en-US" spc="-70" dirty="0">
              <a:latin typeface="Calibri" panose="020F0502020204030204" pitchFamily="34" charset="0"/>
            </a:endParaRPr>
          </a:p>
        </p:txBody>
      </p:sp>
      <p:sp>
        <p:nvSpPr>
          <p:cNvPr id="4" name="Content Placeholder 3"/>
          <p:cNvSpPr>
            <a:spLocks noGrp="1"/>
          </p:cNvSpPr>
          <p:nvPr>
            <p:ph idx="1"/>
          </p:nvPr>
        </p:nvSpPr>
        <p:spPr>
          <a:xfrm>
            <a:off x="831850" y="2090037"/>
            <a:ext cx="8210550" cy="4643437"/>
          </a:xfrm>
        </p:spPr>
        <p:txBody>
          <a:bodyPr/>
          <a:lstStyle/>
          <a:p>
            <a:pPr>
              <a:spcBef>
                <a:spcPts val="0"/>
              </a:spcBef>
              <a:spcAft>
                <a:spcPts val="1000"/>
              </a:spcAft>
            </a:pPr>
            <a:r>
              <a:rPr lang="en-US" sz="2700" dirty="0" smtClean="0">
                <a:latin typeface="Calibri" panose="020F0502020204030204" pitchFamily="34" charset="0"/>
              </a:rPr>
              <a:t>Overview </a:t>
            </a:r>
          </a:p>
          <a:p>
            <a:pPr>
              <a:spcBef>
                <a:spcPts val="0"/>
              </a:spcBef>
              <a:spcAft>
                <a:spcPts val="1000"/>
              </a:spcAft>
            </a:pPr>
            <a:r>
              <a:rPr lang="en-US" sz="2700" dirty="0" smtClean="0">
                <a:latin typeface="Calibri" panose="020F0502020204030204" pitchFamily="34" charset="0"/>
              </a:rPr>
              <a:t>Changing Health Care Landscape and Needs</a:t>
            </a:r>
          </a:p>
          <a:p>
            <a:pPr>
              <a:spcBef>
                <a:spcPts val="0"/>
              </a:spcBef>
              <a:spcAft>
                <a:spcPts val="1000"/>
              </a:spcAft>
            </a:pPr>
            <a:r>
              <a:rPr lang="en-US" sz="2700" dirty="0" smtClean="0">
                <a:latin typeface="Calibri" panose="020F0502020204030204" pitchFamily="34" charset="0"/>
              </a:rPr>
              <a:t>Conceptual Framework</a:t>
            </a:r>
          </a:p>
          <a:p>
            <a:pPr>
              <a:spcBef>
                <a:spcPts val="0"/>
              </a:spcBef>
              <a:spcAft>
                <a:spcPts val="1000"/>
              </a:spcAft>
            </a:pPr>
            <a:r>
              <a:rPr lang="en-US" sz="2700" dirty="0" smtClean="0">
                <a:latin typeface="Calibri" panose="020F0502020204030204" pitchFamily="34" charset="0"/>
              </a:rPr>
              <a:t>Plan Choices</a:t>
            </a:r>
          </a:p>
          <a:p>
            <a:pPr>
              <a:spcBef>
                <a:spcPts val="0"/>
              </a:spcBef>
              <a:spcAft>
                <a:spcPts val="1000"/>
              </a:spcAft>
            </a:pPr>
            <a:r>
              <a:rPr lang="en-US" sz="2700" dirty="0" smtClean="0">
                <a:latin typeface="Calibri" panose="020F0502020204030204" pitchFamily="34" charset="0"/>
              </a:rPr>
              <a:t>Defined Contribution (DC)</a:t>
            </a:r>
          </a:p>
          <a:p>
            <a:pPr>
              <a:spcBef>
                <a:spcPts val="0"/>
              </a:spcBef>
              <a:spcAft>
                <a:spcPts val="1000"/>
              </a:spcAft>
            </a:pPr>
            <a:r>
              <a:rPr lang="en-US" sz="2700" dirty="0" smtClean="0">
                <a:latin typeface="Calibri" panose="020F0502020204030204" pitchFamily="34" charset="0"/>
              </a:rPr>
              <a:t>Health Accounts—HRA, HSA, FSA</a:t>
            </a:r>
          </a:p>
          <a:p>
            <a:pPr>
              <a:spcBef>
                <a:spcPts val="0"/>
              </a:spcBef>
              <a:spcAft>
                <a:spcPts val="1000"/>
              </a:spcAft>
            </a:pPr>
            <a:r>
              <a:rPr lang="en-US" sz="2700" dirty="0" smtClean="0">
                <a:latin typeface="Calibri" panose="020F0502020204030204" pitchFamily="34" charset="0"/>
              </a:rPr>
              <a:t>Decision </a:t>
            </a:r>
            <a:r>
              <a:rPr lang="en-US" sz="2700" dirty="0">
                <a:latin typeface="Calibri" panose="020F0502020204030204" pitchFamily="34" charset="0"/>
              </a:rPr>
              <a:t>S</a:t>
            </a:r>
            <a:r>
              <a:rPr lang="en-US" sz="2700" dirty="0" smtClean="0">
                <a:latin typeface="Calibri" panose="020F0502020204030204" pitchFamily="34" charset="0"/>
              </a:rPr>
              <a:t>upport Tools </a:t>
            </a:r>
          </a:p>
          <a:p>
            <a:pPr>
              <a:spcBef>
                <a:spcPts val="0"/>
              </a:spcBef>
              <a:spcAft>
                <a:spcPts val="1000"/>
              </a:spcAft>
            </a:pPr>
            <a:r>
              <a:rPr lang="en-US" sz="2700" dirty="0" smtClean="0">
                <a:latin typeface="Calibri" panose="020F0502020204030204" pitchFamily="34" charset="0"/>
              </a:rPr>
              <a:t>Plan Election “How-To”</a:t>
            </a:r>
          </a:p>
          <a:p>
            <a:endParaRPr lang="en-US" dirty="0" smtClean="0">
              <a:latin typeface="Calibri" panose="020F0502020204030204" pitchFamily="34" charset="0"/>
            </a:endParaRPr>
          </a:p>
        </p:txBody>
      </p:sp>
    </p:spTree>
    <p:extLst>
      <p:ext uri="{BB962C8B-B14F-4D97-AF65-F5344CB8AC3E}">
        <p14:creationId xmlns:p14="http://schemas.microsoft.com/office/powerpoint/2010/main" val="295049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2163963669"/>
              </p:ext>
            </p:extLst>
          </p:nvPr>
        </p:nvGraphicFramePr>
        <p:xfrm>
          <a:off x="818075" y="3111309"/>
          <a:ext cx="7988297" cy="3390527"/>
        </p:xfrm>
        <a:graphic>
          <a:graphicData uri="http://schemas.openxmlformats.org/drawingml/2006/table">
            <a:tbl>
              <a:tblPr firstRow="1" bandRow="1">
                <a:tableStyleId>{5940675A-B579-460E-94D1-54222C63F5DA}</a:tableStyleId>
              </a:tblPr>
              <a:tblGrid>
                <a:gridCol w="1378857"/>
                <a:gridCol w="1321888"/>
                <a:gridCol w="1321888"/>
                <a:gridCol w="1321888"/>
                <a:gridCol w="1321888"/>
                <a:gridCol w="1321888"/>
              </a:tblGrid>
              <a:tr h="673108">
                <a:tc>
                  <a:txBody>
                    <a:bodyPr/>
                    <a:lstStyle/>
                    <a:p>
                      <a:pPr algn="l"/>
                      <a:r>
                        <a:rPr lang="en-US" sz="1500" dirty="0" smtClean="0">
                          <a:solidFill>
                            <a:schemeClr val="bg1"/>
                          </a:solidFill>
                          <a:effectLst/>
                          <a:latin typeface="Calibri" panose="020F0502020204030204" pitchFamily="34" charset="0"/>
                        </a:rPr>
                        <a:t>Primary</a:t>
                      </a:r>
                      <a:r>
                        <a:rPr lang="en-US" sz="1500" baseline="0" dirty="0" smtClean="0">
                          <a:solidFill>
                            <a:schemeClr val="bg1"/>
                          </a:solidFill>
                          <a:effectLst/>
                          <a:latin typeface="Calibri" panose="020F0502020204030204" pitchFamily="34" charset="0"/>
                        </a:rPr>
                        <a:t> Care</a:t>
                      </a:r>
                      <a:r>
                        <a:rPr lang="en-US" sz="1500" dirty="0" smtClean="0">
                          <a:solidFill>
                            <a:schemeClr val="bg1"/>
                          </a:solidFill>
                          <a:effectLst/>
                          <a:latin typeface="Calibri" panose="020F0502020204030204" pitchFamily="34" charset="0"/>
                        </a:rPr>
                        <a:t/>
                      </a:r>
                      <a:br>
                        <a:rPr lang="en-US" sz="1500" dirty="0" smtClean="0">
                          <a:solidFill>
                            <a:schemeClr val="bg1"/>
                          </a:solidFill>
                          <a:effectLst/>
                          <a:latin typeface="Calibri" panose="020F0502020204030204" pitchFamily="34" charset="0"/>
                        </a:rPr>
                      </a:br>
                      <a:r>
                        <a:rPr lang="en-US" sz="1500" dirty="0" smtClean="0">
                          <a:solidFill>
                            <a:schemeClr val="bg1"/>
                          </a:solidFill>
                          <a:effectLst/>
                          <a:latin typeface="Calibri" panose="020F0502020204030204" pitchFamily="34" charset="0"/>
                        </a:rPr>
                        <a:t>Office Visits</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$30 co-pay</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50%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30%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r>
              <a:tr h="504819">
                <a:tc>
                  <a:txBody>
                    <a:bodyPr/>
                    <a:lstStyle/>
                    <a:p>
                      <a:pPr algn="l"/>
                      <a:r>
                        <a:rPr lang="en-US" sz="1500" dirty="0" smtClean="0">
                          <a:solidFill>
                            <a:schemeClr val="bg1"/>
                          </a:solidFill>
                          <a:effectLst/>
                          <a:latin typeface="Calibri" panose="020F0502020204030204" pitchFamily="34" charset="0"/>
                        </a:rPr>
                        <a:t>Specialist Office Visits</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$50</a:t>
                      </a:r>
                      <a:r>
                        <a:rPr lang="en-US" sz="1500" baseline="0" dirty="0" smtClean="0">
                          <a:solidFill>
                            <a:schemeClr val="bg1"/>
                          </a:solidFill>
                          <a:effectLst/>
                          <a:latin typeface="Calibri" panose="020F0502020204030204" pitchFamily="34" charset="0"/>
                        </a:rPr>
                        <a:t> co-pay</a:t>
                      </a:r>
                      <a:endParaRPr lang="en-US" sz="1500" b="0" dirty="0" smtClean="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smtClean="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smtClean="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50%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30%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r>
              <a:tr h="1009687">
                <a:tc>
                  <a:txBody>
                    <a:bodyPr/>
                    <a:lstStyle/>
                    <a:p>
                      <a:pPr algn="l"/>
                      <a:r>
                        <a:rPr lang="en-US" sz="1500" dirty="0" smtClean="0">
                          <a:solidFill>
                            <a:schemeClr val="bg1"/>
                          </a:solidFill>
                          <a:effectLst/>
                          <a:latin typeface="Calibri" panose="020F0502020204030204" pitchFamily="34" charset="0"/>
                        </a:rPr>
                        <a:t>PT, OT,</a:t>
                      </a:r>
                      <a:r>
                        <a:rPr lang="en-US" sz="1500" baseline="0" dirty="0" smtClean="0">
                          <a:solidFill>
                            <a:schemeClr val="bg1"/>
                          </a:solidFill>
                          <a:effectLst/>
                          <a:latin typeface="Calibri" panose="020F0502020204030204" pitchFamily="34" charset="0"/>
                        </a:rPr>
                        <a:t> Speech, Dietitian and</a:t>
                      </a:r>
                      <a:r>
                        <a:rPr lang="en-US" sz="1500" dirty="0" smtClean="0">
                          <a:solidFill>
                            <a:schemeClr val="bg1"/>
                          </a:solidFill>
                          <a:effectLst/>
                          <a:latin typeface="Calibri" panose="020F0502020204030204" pitchFamily="34" charset="0"/>
                        </a:rPr>
                        <a:t/>
                      </a:r>
                      <a:br>
                        <a:rPr lang="en-US" sz="1500" dirty="0" smtClean="0">
                          <a:solidFill>
                            <a:schemeClr val="bg1"/>
                          </a:solidFill>
                          <a:effectLst/>
                          <a:latin typeface="Calibri" panose="020F0502020204030204" pitchFamily="34" charset="0"/>
                        </a:rPr>
                      </a:br>
                      <a:r>
                        <a:rPr lang="en-US" sz="1500" dirty="0" smtClean="0">
                          <a:solidFill>
                            <a:schemeClr val="bg1"/>
                          </a:solidFill>
                          <a:effectLst/>
                          <a:latin typeface="Calibri" panose="020F0502020204030204" pitchFamily="34" charset="0"/>
                        </a:rPr>
                        <a:t>Chiropractic Office</a:t>
                      </a:r>
                      <a:r>
                        <a:rPr lang="en-US" sz="1500" baseline="0" dirty="0" smtClean="0">
                          <a:solidFill>
                            <a:schemeClr val="bg1"/>
                          </a:solidFill>
                          <a:effectLst/>
                          <a:latin typeface="Calibri" panose="020F0502020204030204" pitchFamily="34" charset="0"/>
                        </a:rPr>
                        <a:t> Visits</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$30 co-pay</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50%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30%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r>
              <a:tr h="515907">
                <a:tc>
                  <a:txBody>
                    <a:bodyPr/>
                    <a:lstStyle/>
                    <a:p>
                      <a:pPr algn="l"/>
                      <a:r>
                        <a:rPr lang="en-US" sz="1500" dirty="0" smtClean="0">
                          <a:solidFill>
                            <a:schemeClr val="bg1"/>
                          </a:solidFill>
                          <a:effectLst/>
                          <a:latin typeface="Calibri" panose="020F0502020204030204" pitchFamily="34" charset="0"/>
                        </a:rPr>
                        <a:t>Urgent</a:t>
                      </a:r>
                      <a:r>
                        <a:rPr lang="en-US" sz="1500" baseline="0" dirty="0" smtClean="0">
                          <a:solidFill>
                            <a:schemeClr val="bg1"/>
                          </a:solidFill>
                          <a:effectLst/>
                          <a:latin typeface="Calibri" panose="020F0502020204030204" pitchFamily="34" charset="0"/>
                        </a:rPr>
                        <a:t> Care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$100 co-pay</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50%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30%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r>
              <a:tr h="610452">
                <a:tc>
                  <a:txBody>
                    <a:bodyPr/>
                    <a:lstStyle/>
                    <a:p>
                      <a:pPr algn="l"/>
                      <a:r>
                        <a:rPr lang="en-US" sz="1500" dirty="0" smtClean="0">
                          <a:solidFill>
                            <a:schemeClr val="bg1"/>
                          </a:solidFill>
                          <a:effectLst/>
                          <a:latin typeface="Calibri" panose="020F0502020204030204" pitchFamily="34" charset="0"/>
                        </a:rPr>
                        <a:t>Emergency Room Visit</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$200</a:t>
                      </a:r>
                      <a:r>
                        <a:rPr lang="en-US" sz="1500" baseline="0" dirty="0" smtClean="0">
                          <a:solidFill>
                            <a:schemeClr val="bg1"/>
                          </a:solidFill>
                          <a:effectLst/>
                          <a:latin typeface="Calibri" panose="020F0502020204030204" pitchFamily="34" charset="0"/>
                        </a:rPr>
                        <a:t> co-pay</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20%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50%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c>
                  <a:txBody>
                    <a:bodyPr/>
                    <a:lstStyle/>
                    <a:p>
                      <a:pPr marL="111125" indent="0" algn="l">
                        <a:buClr>
                          <a:srgbClr val="FFFF00"/>
                        </a:buClr>
                        <a:buFontTx/>
                        <a:buNone/>
                      </a:pPr>
                      <a:r>
                        <a:rPr lang="en-US" sz="1500" dirty="0" smtClean="0">
                          <a:solidFill>
                            <a:schemeClr val="bg1"/>
                          </a:solidFill>
                          <a:effectLst/>
                          <a:latin typeface="Calibri" panose="020F0502020204030204" pitchFamily="34" charset="0"/>
                        </a:rPr>
                        <a:t>30% after deductible</a:t>
                      </a:r>
                      <a:endParaRPr lang="en-US" sz="1500" b="0" dirty="0">
                        <a:solidFill>
                          <a:schemeClr val="bg1"/>
                        </a:solidFill>
                        <a:effectLst/>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D1"/>
                    </a:solidFill>
                  </a:tcPr>
                </a:tc>
              </a:tr>
            </a:tbl>
          </a:graphicData>
        </a:graphic>
      </p:graphicFrame>
      <p:sp>
        <p:nvSpPr>
          <p:cNvPr id="4" name="Rectangle 2"/>
          <p:cNvSpPr txBox="1">
            <a:spLocks noChangeArrowheads="1"/>
          </p:cNvSpPr>
          <p:nvPr/>
        </p:nvSpPr>
        <p:spPr bwMode="auto">
          <a:xfrm>
            <a:off x="815974" y="386833"/>
            <a:ext cx="8340726" cy="101493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eaLnBrk="1" hangingPunct="1">
              <a:lnSpc>
                <a:spcPts val="3800"/>
              </a:lnSpc>
            </a:pPr>
            <a:r>
              <a:rPr lang="en-US" kern="0" dirty="0" smtClean="0">
                <a:latin typeface="Calibri" panose="020F0502020204030204" pitchFamily="34" charset="0"/>
              </a:rPr>
              <a:t>Benefits Summary</a:t>
            </a:r>
            <a:br>
              <a:rPr lang="en-US" kern="0" dirty="0" smtClean="0">
                <a:latin typeface="Calibri" panose="020F0502020204030204" pitchFamily="34" charset="0"/>
              </a:rPr>
            </a:br>
            <a:r>
              <a:rPr lang="en-US" sz="3600" b="0" kern="0" spc="-30" dirty="0" smtClean="0">
                <a:latin typeface="Calibri" panose="020F0502020204030204" pitchFamily="34" charset="0"/>
              </a:rPr>
              <a:t>Office Visits, Urgent Care ER</a:t>
            </a:r>
          </a:p>
        </p:txBody>
      </p:sp>
      <p:graphicFrame>
        <p:nvGraphicFramePr>
          <p:cNvPr id="6" name="Table 5"/>
          <p:cNvGraphicFramePr>
            <a:graphicFrameLocks noGrp="1"/>
          </p:cNvGraphicFramePr>
          <p:nvPr>
            <p:extLst>
              <p:ext uri="{D42A27DB-BD31-4B8C-83A1-F6EECF244321}">
                <p14:modId xmlns:p14="http://schemas.microsoft.com/office/powerpoint/2010/main" val="3923949165"/>
              </p:ext>
            </p:extLst>
          </p:nvPr>
        </p:nvGraphicFramePr>
        <p:xfrm>
          <a:off x="2202413" y="2168921"/>
          <a:ext cx="6597203" cy="906780"/>
        </p:xfrm>
        <a:graphic>
          <a:graphicData uri="http://schemas.openxmlformats.org/drawingml/2006/table">
            <a:tbl>
              <a:tblPr firstRow="1" bandRow="1">
                <a:tableStyleId>{5940675A-B579-460E-94D1-54222C63F5DA}</a:tableStyleId>
              </a:tblPr>
              <a:tblGrid>
                <a:gridCol w="1336434"/>
                <a:gridCol w="1306285"/>
                <a:gridCol w="1318162"/>
                <a:gridCol w="1341911"/>
                <a:gridCol w="1294411"/>
              </a:tblGrid>
              <a:tr h="847401">
                <a:tc>
                  <a:txBody>
                    <a:bodyPr/>
                    <a:lstStyle/>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B1000</a:t>
                      </a:r>
                    </a:p>
                    <a:p>
                      <a:pPr marL="0" algn="ctr" defTabSz="914400" rtl="0" eaLnBrk="1" latinLnBrk="0" hangingPunct="1">
                        <a:lnSpc>
                          <a:spcPts val="19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algn="ctr" defTabSz="914400" rtl="0" eaLnBrk="1" latinLnBrk="0" hangingPunct="1">
                        <a:lnSpc>
                          <a:spcPts val="19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P1</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marT="91440" marB="91440">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C2000 </a:t>
                      </a: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marT="91440" marB="9144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9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H1500 </a:t>
                      </a:r>
                      <a:r>
                        <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P3</a:t>
                      </a:r>
                      <a:endPar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marT="91440" marB="91440">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9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C3000</a:t>
                      </a:r>
                    </a:p>
                    <a:p>
                      <a:pPr algn="ctr">
                        <a:lnSpc>
                          <a:spcPts val="1900"/>
                        </a:lnSpc>
                        <a:spcBef>
                          <a:spcPts val="0"/>
                        </a:spcBef>
                        <a:spcAft>
                          <a:spcPts val="0"/>
                        </a:spcAft>
                      </a:pPr>
                      <a:r>
                        <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marT="91440" marB="91440">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c>
                  <a:txBody>
                    <a:bodyPr/>
                    <a:lstStyle/>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H2000</a:t>
                      </a:r>
                    </a:p>
                    <a:p>
                      <a:pPr marL="0" algn="ctr" defTabSz="914400" rtl="0" eaLnBrk="1" latinLnBrk="0" hangingPunct="1">
                        <a:lnSpc>
                          <a:spcPts val="19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P4</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marT="91440" marB="91440">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r>
            </a:tbl>
          </a:graphicData>
        </a:graphic>
      </p:graphicFrame>
      <p:sp>
        <p:nvSpPr>
          <p:cNvPr id="2" name="TextBox 1"/>
          <p:cNvSpPr txBox="1"/>
          <p:nvPr/>
        </p:nvSpPr>
        <p:spPr>
          <a:xfrm>
            <a:off x="920338" y="1569325"/>
            <a:ext cx="2309750" cy="400110"/>
          </a:xfrm>
          <a:prstGeom prst="rect">
            <a:avLst/>
          </a:prstGeom>
          <a:noFill/>
        </p:spPr>
        <p:txBody>
          <a:bodyPr wrap="square" rtlCol="0">
            <a:spAutoFit/>
          </a:bodyPr>
          <a:lstStyle/>
          <a:p>
            <a:r>
              <a:rPr lang="en-US" sz="2000" dirty="0" smtClean="0">
                <a:solidFill>
                  <a:srgbClr val="006600"/>
                </a:solidFill>
                <a:latin typeface="+mn-lt"/>
              </a:rPr>
              <a:t>Participant pays:</a:t>
            </a:r>
            <a:endParaRPr lang="en-US" sz="2000" dirty="0">
              <a:solidFill>
                <a:srgbClr val="006600"/>
              </a:solidFill>
              <a:latin typeface="+mn-lt"/>
            </a:endParaRPr>
          </a:p>
        </p:txBody>
      </p:sp>
    </p:spTree>
    <p:extLst>
      <p:ext uri="{BB962C8B-B14F-4D97-AF65-F5344CB8AC3E}">
        <p14:creationId xmlns:p14="http://schemas.microsoft.com/office/powerpoint/2010/main" val="2958633379"/>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554066961"/>
              </p:ext>
            </p:extLst>
          </p:nvPr>
        </p:nvGraphicFramePr>
        <p:xfrm>
          <a:off x="785813" y="2627718"/>
          <a:ext cx="7871299" cy="3665220"/>
        </p:xfrm>
        <a:graphic>
          <a:graphicData uri="http://schemas.openxmlformats.org/drawingml/2006/table">
            <a:tbl>
              <a:tblPr firstRow="1" bandRow="1">
                <a:tableStyleId>{5940675A-B579-460E-94D1-54222C63F5DA}</a:tableStyleId>
              </a:tblPr>
              <a:tblGrid>
                <a:gridCol w="1256043"/>
                <a:gridCol w="1318861"/>
                <a:gridCol w="1318161"/>
                <a:gridCol w="1318161"/>
                <a:gridCol w="1365662"/>
                <a:gridCol w="1294411"/>
              </a:tblGrid>
              <a:tr h="329228">
                <a:tc>
                  <a:txBody>
                    <a:bodyPr/>
                    <a:lstStyle/>
                    <a:p>
                      <a:pPr marL="0" algn="l" defTabSz="914400" rtl="0" eaLnBrk="1" latinLnBrk="0" hangingPunct="1">
                        <a:lnSpc>
                          <a:spcPts val="1700"/>
                        </a:lnSpc>
                        <a:spcBef>
                          <a:spcPts val="0"/>
                        </a:spcBef>
                        <a:buClr>
                          <a:srgbClr val="FFFF00"/>
                        </a:buClr>
                        <a:tabLst>
                          <a:tab pos="4340225" algn="ctr"/>
                          <a:tab pos="6342063" algn="ctr"/>
                        </a:tabLst>
                        <a:defRPr/>
                      </a:pPr>
                      <a:r>
                        <a:rPr lang="en-US" sz="1500" b="1" kern="1200" dirty="0" smtClean="0">
                          <a:solidFill>
                            <a:schemeClr val="bg1"/>
                          </a:solidFill>
                          <a:latin typeface="Calibri" panose="020F0502020204030204" pitchFamily="34" charset="0"/>
                        </a:rPr>
                        <a:t>Generic</a:t>
                      </a:r>
                      <a:endParaRPr lang="en-US" sz="1500" b="1" kern="1200" dirty="0" smtClean="0">
                        <a:solidFill>
                          <a:schemeClr val="bg1"/>
                        </a:solidFill>
                        <a:latin typeface="Calibri" panose="020F0502020204030204" pitchFamily="34" charset="0"/>
                        <a:ea typeface="+mn-ea"/>
                        <a:cs typeface="+mn-cs"/>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ts val="1700"/>
                        </a:lnSpc>
                        <a:spcBef>
                          <a:spcPts val="0"/>
                        </a:spcBef>
                        <a:spcAft>
                          <a:spcPts val="0"/>
                        </a:spcAft>
                        <a:buClr>
                          <a:srgbClr val="FFFF00"/>
                        </a:buClr>
                        <a:buSzTx/>
                        <a:buFont typeface="Arial" pitchFamily="34" charset="0"/>
                        <a:buNone/>
                        <a:tabLst/>
                        <a:defRPr/>
                      </a:pPr>
                      <a:r>
                        <a:rPr lang="en-US" sz="1500" dirty="0" smtClean="0">
                          <a:solidFill>
                            <a:schemeClr val="bg1"/>
                          </a:solidFill>
                          <a:latin typeface="Calibri" panose="020F0502020204030204" pitchFamily="34" charset="0"/>
                        </a:rPr>
                        <a:t>$15	</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0" indent="0" algn="l">
                        <a:lnSpc>
                          <a:spcPts val="1700"/>
                        </a:lnSpc>
                        <a:spcBef>
                          <a:spcPts val="0"/>
                        </a:spcBef>
                        <a:buClr>
                          <a:srgbClr val="FFFF00"/>
                        </a:buClr>
                        <a:buFont typeface="Arial" pitchFamily="34" charset="0"/>
                        <a:buNone/>
                      </a:pPr>
                      <a:r>
                        <a:rPr lang="en-US" sz="1500" dirty="0" smtClean="0">
                          <a:solidFill>
                            <a:schemeClr val="bg1"/>
                          </a:solidFill>
                          <a:latin typeface="Calibri" panose="020F0502020204030204" pitchFamily="34" charset="0"/>
                        </a:rPr>
                        <a:t>$15</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0" indent="0" algn="l" defTabSz="914400" rtl="0" eaLnBrk="1" latinLnBrk="0" hangingPunct="1">
                        <a:lnSpc>
                          <a:spcPts val="1700"/>
                        </a:lnSpc>
                        <a:spcBef>
                          <a:spcPts val="0"/>
                        </a:spcBef>
                        <a:buClr>
                          <a:srgbClr val="FFFF00"/>
                        </a:buClr>
                        <a:buFont typeface="Arial" pitchFamily="34" charset="0"/>
                        <a:buNone/>
                      </a:pPr>
                      <a:r>
                        <a:rPr lang="en-US" sz="1500" kern="1200" dirty="0" smtClean="0">
                          <a:solidFill>
                            <a:schemeClr val="bg1"/>
                          </a:solidFill>
                          <a:latin typeface="Calibri" panose="020F0502020204030204" pitchFamily="34" charset="0"/>
                        </a:rPr>
                        <a:t>$15 after</a:t>
                      </a:r>
                      <a:r>
                        <a:rPr lang="en-US" sz="1500" kern="1200" baseline="0" dirty="0" smtClean="0">
                          <a:solidFill>
                            <a:schemeClr val="bg1"/>
                          </a:solidFill>
                          <a:latin typeface="Calibri" panose="020F0502020204030204" pitchFamily="34" charset="0"/>
                        </a:rPr>
                        <a:t> deductible</a:t>
                      </a:r>
                      <a:endParaRPr lang="en-US" sz="1500" b="0" kern="1200" dirty="0">
                        <a:solidFill>
                          <a:schemeClr val="bg1"/>
                        </a:solidFill>
                        <a:latin typeface="Calibri" panose="020F0502020204030204" pitchFamily="34" charset="0"/>
                        <a:ea typeface="+mn-ea"/>
                        <a:cs typeface="+mn-cs"/>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0" indent="0" algn="l">
                        <a:lnSpc>
                          <a:spcPts val="1700"/>
                        </a:lnSpc>
                        <a:spcBef>
                          <a:spcPts val="0"/>
                        </a:spcBef>
                        <a:buClr>
                          <a:srgbClr val="FFFF00"/>
                        </a:buClr>
                        <a:buFont typeface="Arial" pitchFamily="34" charset="0"/>
                        <a:buNone/>
                      </a:pPr>
                      <a:r>
                        <a:rPr lang="en-US" sz="1500" dirty="0" smtClean="0">
                          <a:solidFill>
                            <a:schemeClr val="bg1"/>
                          </a:solidFill>
                          <a:latin typeface="Calibri" panose="020F0502020204030204" pitchFamily="34" charset="0"/>
                        </a:rPr>
                        <a:t>$15 </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c>
                  <a:txBody>
                    <a:bodyPr/>
                    <a:lstStyle/>
                    <a:p>
                      <a:pPr marL="0" marR="0" indent="0" algn="l" defTabSz="914400" rtl="0" eaLnBrk="1" fontAlgn="auto" latinLnBrk="0" hangingPunct="1">
                        <a:lnSpc>
                          <a:spcPts val="1700"/>
                        </a:lnSpc>
                        <a:spcBef>
                          <a:spcPts val="0"/>
                        </a:spcBef>
                        <a:spcAft>
                          <a:spcPts val="0"/>
                        </a:spcAft>
                        <a:buClr>
                          <a:srgbClr val="FFFF00"/>
                        </a:buClr>
                        <a:buSzTx/>
                        <a:buFont typeface="Arial" pitchFamily="34" charset="0"/>
                        <a:buNone/>
                        <a:tabLst/>
                        <a:defRPr/>
                      </a:pPr>
                      <a:r>
                        <a:rPr lang="en-US" sz="1500" kern="1200" dirty="0" smtClean="0">
                          <a:solidFill>
                            <a:schemeClr val="bg1"/>
                          </a:solidFill>
                          <a:latin typeface="Calibri" panose="020F0502020204030204" pitchFamily="34" charset="0"/>
                        </a:rPr>
                        <a:t>$15 after</a:t>
                      </a:r>
                      <a:r>
                        <a:rPr lang="en-US" sz="1500" kern="1200" baseline="0" dirty="0" smtClean="0">
                          <a:solidFill>
                            <a:schemeClr val="bg1"/>
                          </a:solidFill>
                          <a:latin typeface="Calibri" panose="020F0502020204030204" pitchFamily="34" charset="0"/>
                        </a:rPr>
                        <a:t> deductible</a:t>
                      </a:r>
                      <a:endParaRPr lang="en-US" sz="1500" b="0" kern="1200" dirty="0" smtClean="0">
                        <a:solidFill>
                          <a:schemeClr val="bg1"/>
                        </a:solidFill>
                        <a:latin typeface="Calibri" panose="020F0502020204030204" pitchFamily="34" charset="0"/>
                        <a:ea typeface="+mn-ea"/>
                        <a:cs typeface="+mn-cs"/>
                      </a:endParaRPr>
                    </a:p>
                    <a:p>
                      <a:pPr marL="0" indent="0" algn="l" defTabSz="914400" rtl="0" eaLnBrk="1" latinLnBrk="0" hangingPunct="1">
                        <a:lnSpc>
                          <a:spcPts val="1700"/>
                        </a:lnSpc>
                        <a:spcBef>
                          <a:spcPts val="0"/>
                        </a:spcBef>
                        <a:buClr>
                          <a:srgbClr val="FFFF00"/>
                        </a:buClr>
                        <a:buFont typeface="Arial" pitchFamily="34" charset="0"/>
                        <a:buNone/>
                      </a:pPr>
                      <a:endParaRPr lang="en-US" sz="1500" b="0" kern="1200" dirty="0">
                        <a:solidFill>
                          <a:schemeClr val="bg1"/>
                        </a:solidFill>
                        <a:latin typeface="Calibri" panose="020F0502020204030204" pitchFamily="34" charset="0"/>
                        <a:ea typeface="+mn-ea"/>
                        <a:cs typeface="+mn-cs"/>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r>
              <a:tr h="1160516">
                <a:tc>
                  <a:txBody>
                    <a:bodyPr/>
                    <a:lstStyle/>
                    <a:p>
                      <a:pPr marL="0" algn="l" defTabSz="914400" rtl="0" eaLnBrk="1" latinLnBrk="0" hangingPunct="1">
                        <a:lnSpc>
                          <a:spcPts val="1700"/>
                        </a:lnSpc>
                        <a:spcBef>
                          <a:spcPts val="0"/>
                        </a:spcBef>
                        <a:buClr>
                          <a:srgbClr val="FFFF00"/>
                        </a:buClr>
                        <a:tabLst>
                          <a:tab pos="4340225" algn="ctr"/>
                          <a:tab pos="6342063" algn="ctr"/>
                        </a:tabLst>
                        <a:defRPr/>
                      </a:pPr>
                      <a:r>
                        <a:rPr lang="en-US" sz="1500" b="1" kern="1200" dirty="0" smtClean="0">
                          <a:solidFill>
                            <a:schemeClr val="bg1"/>
                          </a:solidFill>
                          <a:latin typeface="Calibri" panose="020F0502020204030204" pitchFamily="34" charset="0"/>
                        </a:rPr>
                        <a:t>Brand—Preferred </a:t>
                      </a:r>
                      <a:endParaRPr lang="en-US" sz="1500" b="1" kern="1200" dirty="0" smtClean="0">
                        <a:solidFill>
                          <a:schemeClr val="bg1"/>
                        </a:solidFill>
                        <a:latin typeface="Calibri" panose="020F0502020204030204" pitchFamily="34" charset="0"/>
                        <a:ea typeface="+mn-ea"/>
                        <a:cs typeface="+mn-cs"/>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20%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$20-$55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25%</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$25-$65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25%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after deductible</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$25-$65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3">
                            <a:lumMod val="50000"/>
                          </a:schemeClr>
                        </a:buClr>
                        <a:buFont typeface="Arial" pitchFamily="34" charset="0"/>
                        <a:buChar char="•"/>
                      </a:pPr>
                      <a:r>
                        <a:rPr lang="en-US" sz="1500" dirty="0" smtClean="0">
                          <a:solidFill>
                            <a:schemeClr val="bg1"/>
                          </a:solidFill>
                          <a:latin typeface="Calibri" panose="020F0502020204030204" pitchFamily="34" charset="0"/>
                        </a:rPr>
                        <a:t>25%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3">
                            <a:lumMod val="50000"/>
                          </a:schemeClr>
                        </a:buClr>
                        <a:buFont typeface="Arial" pitchFamily="34" charset="0"/>
                        <a:buChar char="•"/>
                      </a:pPr>
                      <a:r>
                        <a:rPr lang="en-US" sz="1500" dirty="0" smtClean="0">
                          <a:solidFill>
                            <a:schemeClr val="bg1"/>
                          </a:solidFill>
                          <a:latin typeface="Calibri" panose="020F0502020204030204" pitchFamily="34" charset="0"/>
                        </a:rPr>
                        <a:t>$25-$65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c>
                  <a:txBody>
                    <a:bodyPr/>
                    <a:lstStyle/>
                    <a:p>
                      <a:pPr marL="166688" indent="-166688" algn="l">
                        <a:lnSpc>
                          <a:spcPts val="1700"/>
                        </a:lnSpc>
                        <a:spcBef>
                          <a:spcPts val="0"/>
                        </a:spcBef>
                        <a:spcAft>
                          <a:spcPts val="600"/>
                        </a:spcAft>
                        <a:buClr>
                          <a:schemeClr val="accent3">
                            <a:lumMod val="50000"/>
                          </a:schemeClr>
                        </a:buClr>
                        <a:buFont typeface="Arial" pitchFamily="34" charset="0"/>
                        <a:buChar char="•"/>
                      </a:pPr>
                      <a:r>
                        <a:rPr lang="en-US" sz="1500" dirty="0" smtClean="0">
                          <a:solidFill>
                            <a:schemeClr val="bg1"/>
                          </a:solidFill>
                          <a:latin typeface="Calibri" panose="020F0502020204030204" pitchFamily="34" charset="0"/>
                        </a:rPr>
                        <a:t>25%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after</a:t>
                      </a:r>
                      <a:r>
                        <a:rPr lang="en-US" sz="1500" baseline="0" dirty="0" smtClean="0">
                          <a:solidFill>
                            <a:schemeClr val="bg1"/>
                          </a:solidFill>
                          <a:latin typeface="Calibri" panose="020F0502020204030204" pitchFamily="34" charset="0"/>
                        </a:rPr>
                        <a:t> deductible</a:t>
                      </a:r>
                      <a:endParaRPr lang="en-US" sz="1500" dirty="0" smtClean="0">
                        <a:solidFill>
                          <a:schemeClr val="bg1"/>
                        </a:solidFill>
                        <a:latin typeface="Calibri" panose="020F0502020204030204" pitchFamily="34" charset="0"/>
                      </a:endParaRPr>
                    </a:p>
                    <a:p>
                      <a:pPr marL="166688" indent="-166688" algn="l">
                        <a:lnSpc>
                          <a:spcPts val="1700"/>
                        </a:lnSpc>
                        <a:spcBef>
                          <a:spcPts val="0"/>
                        </a:spcBef>
                        <a:spcAft>
                          <a:spcPts val="600"/>
                        </a:spcAft>
                        <a:buClr>
                          <a:schemeClr val="accent3">
                            <a:lumMod val="50000"/>
                          </a:schemeClr>
                        </a:buClr>
                        <a:buFont typeface="Arial" pitchFamily="34" charset="0"/>
                        <a:buChar char="•"/>
                      </a:pPr>
                      <a:r>
                        <a:rPr lang="en-US" sz="1500" dirty="0" smtClean="0">
                          <a:solidFill>
                            <a:schemeClr val="bg1"/>
                          </a:solidFill>
                          <a:latin typeface="Calibri" panose="020F0502020204030204" pitchFamily="34" charset="0"/>
                        </a:rPr>
                        <a:t>$25-$65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r>
              <a:tr h="1160551">
                <a:tc>
                  <a:txBody>
                    <a:bodyPr/>
                    <a:lstStyle/>
                    <a:p>
                      <a:pPr marL="0" algn="l" defTabSz="914400" rtl="0" eaLnBrk="1" latinLnBrk="0" hangingPunct="1">
                        <a:lnSpc>
                          <a:spcPts val="1700"/>
                        </a:lnSpc>
                        <a:spcBef>
                          <a:spcPts val="0"/>
                        </a:spcBef>
                        <a:buClr>
                          <a:srgbClr val="FFFF00"/>
                        </a:buClr>
                        <a:tabLst>
                          <a:tab pos="4340225" algn="ctr"/>
                          <a:tab pos="6342063" algn="ctr"/>
                        </a:tabLst>
                        <a:defRPr/>
                      </a:pPr>
                      <a:r>
                        <a:rPr lang="en-US" sz="1500" b="1" kern="1200" dirty="0" smtClean="0">
                          <a:solidFill>
                            <a:schemeClr val="bg1"/>
                          </a:solidFill>
                          <a:latin typeface="Calibri" panose="020F0502020204030204" pitchFamily="34" charset="0"/>
                        </a:rPr>
                        <a:t>Brand—</a:t>
                      </a:r>
                      <a:br>
                        <a:rPr lang="en-US" sz="1500" b="1" kern="1200" dirty="0" smtClean="0">
                          <a:solidFill>
                            <a:schemeClr val="bg1"/>
                          </a:solidFill>
                          <a:latin typeface="Calibri" panose="020F0502020204030204" pitchFamily="34" charset="0"/>
                        </a:rPr>
                      </a:br>
                      <a:r>
                        <a:rPr lang="en-US" sz="1500" b="1" kern="1200" dirty="0" smtClean="0">
                          <a:solidFill>
                            <a:schemeClr val="bg1"/>
                          </a:solidFill>
                          <a:latin typeface="Calibri" panose="020F0502020204030204" pitchFamily="34" charset="0"/>
                        </a:rPr>
                        <a:t>Non Preferred </a:t>
                      </a:r>
                      <a:endParaRPr lang="en-US" sz="1500" b="1" kern="1200" dirty="0" smtClean="0">
                        <a:solidFill>
                          <a:schemeClr val="bg1"/>
                        </a:solidFill>
                        <a:latin typeface="Calibri" panose="020F0502020204030204" pitchFamily="34" charset="0"/>
                        <a:ea typeface="+mn-ea"/>
                        <a:cs typeface="+mn-cs"/>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25%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$40-$110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30%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$50-$120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30%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after deductible</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00" dirty="0" smtClean="0">
                          <a:solidFill>
                            <a:schemeClr val="bg1"/>
                          </a:solidFill>
                          <a:latin typeface="Calibri" panose="020F0502020204030204" pitchFamily="34" charset="0"/>
                        </a:rPr>
                        <a:t>$50-$120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3">
                            <a:lumMod val="50000"/>
                          </a:schemeClr>
                        </a:buClr>
                        <a:buFont typeface="Arial" pitchFamily="34" charset="0"/>
                        <a:buChar char="•"/>
                      </a:pPr>
                      <a:r>
                        <a:rPr lang="en-US" sz="1500" dirty="0" smtClean="0">
                          <a:solidFill>
                            <a:schemeClr val="bg1"/>
                          </a:solidFill>
                          <a:latin typeface="Calibri" panose="020F0502020204030204" pitchFamily="34" charset="0"/>
                        </a:rPr>
                        <a:t>30%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3">
                            <a:lumMod val="50000"/>
                          </a:schemeClr>
                        </a:buClr>
                        <a:buFont typeface="Arial" pitchFamily="34" charset="0"/>
                        <a:buChar char="•"/>
                      </a:pPr>
                      <a:r>
                        <a:rPr lang="en-US" sz="1500" dirty="0" smtClean="0">
                          <a:solidFill>
                            <a:schemeClr val="bg1"/>
                          </a:solidFill>
                          <a:latin typeface="Calibri" panose="020F0502020204030204" pitchFamily="34" charset="0"/>
                        </a:rPr>
                        <a:t>$50-$120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c>
                  <a:txBody>
                    <a:bodyPr/>
                    <a:lstStyle/>
                    <a:p>
                      <a:pPr marL="166688" indent="-166688" algn="l">
                        <a:lnSpc>
                          <a:spcPts val="1700"/>
                        </a:lnSpc>
                        <a:spcBef>
                          <a:spcPts val="0"/>
                        </a:spcBef>
                        <a:spcAft>
                          <a:spcPts val="600"/>
                        </a:spcAft>
                        <a:buClr>
                          <a:schemeClr val="accent3">
                            <a:lumMod val="50000"/>
                          </a:schemeClr>
                        </a:buClr>
                        <a:buFont typeface="Arial" pitchFamily="34" charset="0"/>
                        <a:buChar char="•"/>
                      </a:pPr>
                      <a:r>
                        <a:rPr lang="en-US" sz="1500" dirty="0" smtClean="0">
                          <a:solidFill>
                            <a:schemeClr val="bg1"/>
                          </a:solidFill>
                          <a:latin typeface="Calibri" panose="020F0502020204030204" pitchFamily="34" charset="0"/>
                        </a:rPr>
                        <a:t>30% </a:t>
                      </a:r>
                      <a:br>
                        <a:rPr lang="en-US" sz="1500" dirty="0" smtClean="0">
                          <a:solidFill>
                            <a:schemeClr val="bg1"/>
                          </a:solidFill>
                          <a:latin typeface="Calibri" panose="020F0502020204030204" pitchFamily="34" charset="0"/>
                        </a:rPr>
                      </a:br>
                      <a:r>
                        <a:rPr lang="en-US" sz="1500" dirty="0" smtClean="0">
                          <a:solidFill>
                            <a:schemeClr val="bg1"/>
                          </a:solidFill>
                          <a:latin typeface="Calibri" panose="020F0502020204030204" pitchFamily="34" charset="0"/>
                        </a:rPr>
                        <a:t>co-payment  after deductible</a:t>
                      </a:r>
                    </a:p>
                    <a:p>
                      <a:pPr marL="166688" indent="-166688" algn="l">
                        <a:lnSpc>
                          <a:spcPts val="1700"/>
                        </a:lnSpc>
                        <a:spcBef>
                          <a:spcPts val="0"/>
                        </a:spcBef>
                        <a:spcAft>
                          <a:spcPts val="600"/>
                        </a:spcAft>
                        <a:buClr>
                          <a:schemeClr val="accent3">
                            <a:lumMod val="50000"/>
                          </a:schemeClr>
                        </a:buClr>
                        <a:buFont typeface="Arial" pitchFamily="34" charset="0"/>
                        <a:buChar char="•"/>
                      </a:pPr>
                      <a:r>
                        <a:rPr lang="en-US" sz="1500" dirty="0" smtClean="0">
                          <a:solidFill>
                            <a:schemeClr val="bg1"/>
                          </a:solidFill>
                          <a:latin typeface="Calibri" panose="020F0502020204030204" pitchFamily="34" charset="0"/>
                        </a:rPr>
                        <a:t>$50-$120 (min-max)</a:t>
                      </a:r>
                      <a:endParaRPr lang="en-US" sz="150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r>
            </a:tbl>
          </a:graphicData>
        </a:graphic>
      </p:graphicFrame>
      <p:sp>
        <p:nvSpPr>
          <p:cNvPr id="5" name="TextBox 17"/>
          <p:cNvSpPr txBox="1">
            <a:spLocks noChangeArrowheads="1"/>
          </p:cNvSpPr>
          <p:nvPr/>
        </p:nvSpPr>
        <p:spPr bwMode="auto">
          <a:xfrm>
            <a:off x="785812" y="6384175"/>
            <a:ext cx="8073179"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FFFFFF"/>
                </a:solidFill>
                <a:latin typeface="Times New Roman" pitchFamily="18" charset="0"/>
                <a:cs typeface="Arial" charset="0"/>
              </a:defRPr>
            </a:lvl1pPr>
            <a:lvl2pPr marL="742950" indent="-285750" eaLnBrk="0" hangingPunct="0">
              <a:defRPr sz="3600" b="1">
                <a:solidFill>
                  <a:srgbClr val="FFFFFF"/>
                </a:solidFill>
                <a:latin typeface="Times New Roman" pitchFamily="18" charset="0"/>
                <a:cs typeface="Arial" charset="0"/>
              </a:defRPr>
            </a:lvl2pPr>
            <a:lvl3pPr marL="1143000" indent="-228600" eaLnBrk="0" hangingPunct="0">
              <a:defRPr sz="3600" b="1">
                <a:solidFill>
                  <a:srgbClr val="FFFFFF"/>
                </a:solidFill>
                <a:latin typeface="Times New Roman" pitchFamily="18" charset="0"/>
                <a:cs typeface="Arial" charset="0"/>
              </a:defRPr>
            </a:lvl3pPr>
            <a:lvl4pPr marL="1600200" indent="-228600" eaLnBrk="0" hangingPunct="0">
              <a:defRPr sz="3600" b="1">
                <a:solidFill>
                  <a:srgbClr val="FFFFFF"/>
                </a:solidFill>
                <a:latin typeface="Times New Roman" pitchFamily="18" charset="0"/>
                <a:cs typeface="Arial" charset="0"/>
              </a:defRPr>
            </a:lvl4pPr>
            <a:lvl5pPr marL="2057400" indent="-228600" eaLnBrk="0" hangingPunct="0">
              <a:defRPr sz="3600" b="1">
                <a:solidFill>
                  <a:srgbClr val="FFFFFF"/>
                </a:solidFill>
                <a:latin typeface="Times New Roman" pitchFamily="18" charset="0"/>
                <a:cs typeface="Arial" charset="0"/>
              </a:defRPr>
            </a:lvl5pPr>
            <a:lvl6pPr marL="2514600" indent="-228600" eaLnBrk="0" fontAlgn="base" hangingPunct="0">
              <a:spcBef>
                <a:spcPct val="0"/>
              </a:spcBef>
              <a:spcAft>
                <a:spcPct val="0"/>
              </a:spcAft>
              <a:defRPr sz="3600" b="1">
                <a:solidFill>
                  <a:srgbClr val="FFFFFF"/>
                </a:solidFill>
                <a:latin typeface="Times New Roman" pitchFamily="18" charset="0"/>
                <a:cs typeface="Arial" charset="0"/>
              </a:defRPr>
            </a:lvl6pPr>
            <a:lvl7pPr marL="2971800" indent="-228600" eaLnBrk="0" fontAlgn="base" hangingPunct="0">
              <a:spcBef>
                <a:spcPct val="0"/>
              </a:spcBef>
              <a:spcAft>
                <a:spcPct val="0"/>
              </a:spcAft>
              <a:defRPr sz="3600" b="1">
                <a:solidFill>
                  <a:srgbClr val="FFFFFF"/>
                </a:solidFill>
                <a:latin typeface="Times New Roman" pitchFamily="18" charset="0"/>
                <a:cs typeface="Arial" charset="0"/>
              </a:defRPr>
            </a:lvl7pPr>
            <a:lvl8pPr marL="3429000" indent="-228600" eaLnBrk="0" fontAlgn="base" hangingPunct="0">
              <a:spcBef>
                <a:spcPct val="0"/>
              </a:spcBef>
              <a:spcAft>
                <a:spcPct val="0"/>
              </a:spcAft>
              <a:defRPr sz="3600" b="1">
                <a:solidFill>
                  <a:srgbClr val="FFFFFF"/>
                </a:solidFill>
                <a:latin typeface="Times New Roman" pitchFamily="18" charset="0"/>
                <a:cs typeface="Arial" charset="0"/>
              </a:defRPr>
            </a:lvl8pPr>
            <a:lvl9pPr marL="3886200" indent="-228600" eaLnBrk="0" fontAlgn="base" hangingPunct="0">
              <a:spcBef>
                <a:spcPct val="0"/>
              </a:spcBef>
              <a:spcAft>
                <a:spcPct val="0"/>
              </a:spcAft>
              <a:defRPr sz="3600" b="1">
                <a:solidFill>
                  <a:srgbClr val="FFFFFF"/>
                </a:solidFill>
                <a:latin typeface="Times New Roman" pitchFamily="18" charset="0"/>
                <a:cs typeface="Arial" charset="0"/>
              </a:defRPr>
            </a:lvl9pPr>
          </a:lstStyle>
          <a:p>
            <a:pPr eaLnBrk="1" hangingPunct="1"/>
            <a:r>
              <a:rPr lang="en-US" sz="1450" dirty="0" smtClean="0">
                <a:solidFill>
                  <a:srgbClr val="000000"/>
                </a:solidFill>
                <a:latin typeface="Calibri" panose="020F0502020204030204" pitchFamily="34" charset="0"/>
              </a:rPr>
              <a:t>Prior authorization, quantity limits, mandatory generic and mandatory mail-order apply for all plans.</a:t>
            </a:r>
          </a:p>
        </p:txBody>
      </p:sp>
      <p:sp>
        <p:nvSpPr>
          <p:cNvPr id="6" name="Rectangle 2"/>
          <p:cNvSpPr txBox="1">
            <a:spLocks noChangeArrowheads="1"/>
          </p:cNvSpPr>
          <p:nvPr/>
        </p:nvSpPr>
        <p:spPr bwMode="auto">
          <a:xfrm>
            <a:off x="815974" y="386833"/>
            <a:ext cx="8340726" cy="101493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eaLnBrk="1" hangingPunct="1">
              <a:lnSpc>
                <a:spcPts val="3800"/>
              </a:lnSpc>
            </a:pPr>
            <a:r>
              <a:rPr lang="en-US" kern="0" dirty="0" smtClean="0">
                <a:latin typeface="Calibri" panose="020F0502020204030204" pitchFamily="34" charset="0"/>
              </a:rPr>
              <a:t>Benefits Summary</a:t>
            </a:r>
            <a:br>
              <a:rPr lang="en-US" kern="0" dirty="0" smtClean="0">
                <a:latin typeface="Calibri" panose="020F0502020204030204" pitchFamily="34" charset="0"/>
              </a:rPr>
            </a:br>
            <a:r>
              <a:rPr lang="en-US" sz="3350" b="0" kern="0" spc="-30" dirty="0" smtClean="0">
                <a:latin typeface="Calibri" panose="020F0502020204030204" pitchFamily="34" charset="0"/>
              </a:rPr>
              <a:t>Retail Pharmacy Benefit—30 Day</a:t>
            </a:r>
          </a:p>
        </p:txBody>
      </p:sp>
      <p:graphicFrame>
        <p:nvGraphicFramePr>
          <p:cNvPr id="7" name="Table 6"/>
          <p:cNvGraphicFramePr>
            <a:graphicFrameLocks noGrp="1"/>
          </p:cNvGraphicFramePr>
          <p:nvPr>
            <p:extLst>
              <p:ext uri="{D42A27DB-BD31-4B8C-83A1-F6EECF244321}">
                <p14:modId xmlns:p14="http://schemas.microsoft.com/office/powerpoint/2010/main" val="4145790858"/>
              </p:ext>
            </p:extLst>
          </p:nvPr>
        </p:nvGraphicFramePr>
        <p:xfrm>
          <a:off x="2048038" y="1741411"/>
          <a:ext cx="6620949" cy="847401"/>
        </p:xfrm>
        <a:graphic>
          <a:graphicData uri="http://schemas.openxmlformats.org/drawingml/2006/table">
            <a:tbl>
              <a:tblPr firstRow="1" bandRow="1">
                <a:tableStyleId>{5940675A-B579-460E-94D1-54222C63F5DA}</a:tableStyleId>
              </a:tblPr>
              <a:tblGrid>
                <a:gridCol w="1336434"/>
                <a:gridCol w="1306285"/>
                <a:gridCol w="1318162"/>
                <a:gridCol w="1341911"/>
                <a:gridCol w="1318157"/>
              </a:tblGrid>
              <a:tr h="847401">
                <a:tc>
                  <a:txBody>
                    <a:bodyPr/>
                    <a:lstStyle/>
                    <a:p>
                      <a:pPr marL="0" algn="ctr" defTabSz="914400" rtl="0" eaLnBrk="1" latinLnBrk="0" hangingPunct="1">
                        <a:lnSpc>
                          <a:spcPts val="18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B1000</a:t>
                      </a:r>
                    </a:p>
                    <a:p>
                      <a:pPr marL="0" algn="ctr" defTabSz="914400" rtl="0" eaLnBrk="1" latinLnBrk="0" hangingPunct="1">
                        <a:lnSpc>
                          <a:spcPts val="18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algn="ctr" defTabSz="914400" rtl="0" eaLnBrk="1" latinLnBrk="0" hangingPunct="1">
                        <a:lnSpc>
                          <a:spcPts val="18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P1</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marL="0" algn="ctr" defTabSz="914400" rtl="0" eaLnBrk="1" latinLnBrk="0" hangingPunct="1">
                        <a:lnSpc>
                          <a:spcPts val="18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C2000 </a:t>
                      </a: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8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8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H1500 </a:t>
                      </a:r>
                      <a:r>
                        <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8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P3</a:t>
                      </a:r>
                      <a:endPar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8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C3000</a:t>
                      </a:r>
                    </a:p>
                    <a:p>
                      <a:pPr algn="ctr">
                        <a:lnSpc>
                          <a:spcPts val="1800"/>
                        </a:lnSpc>
                        <a:spcBef>
                          <a:spcPts val="0"/>
                        </a:spcBef>
                        <a:spcAft>
                          <a:spcPts val="0"/>
                        </a:spcAft>
                      </a:pPr>
                      <a:r>
                        <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8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marT="91440">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c>
                  <a:txBody>
                    <a:bodyPr/>
                    <a:lstStyle/>
                    <a:p>
                      <a:pPr marL="0" algn="ctr" defTabSz="914400" rtl="0" eaLnBrk="1" latinLnBrk="0" hangingPunct="1">
                        <a:lnSpc>
                          <a:spcPts val="18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H2000</a:t>
                      </a:r>
                    </a:p>
                    <a:p>
                      <a:pPr marL="0" algn="ctr" defTabSz="914400" rtl="0" eaLnBrk="1" latinLnBrk="0" hangingPunct="1">
                        <a:lnSpc>
                          <a:spcPts val="18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8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P4</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r>
            </a:tbl>
          </a:graphicData>
        </a:graphic>
      </p:graphicFrame>
    </p:spTree>
    <p:extLst>
      <p:ext uri="{BB962C8B-B14F-4D97-AF65-F5344CB8AC3E}">
        <p14:creationId xmlns:p14="http://schemas.microsoft.com/office/powerpoint/2010/main" val="3891195685"/>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886705454"/>
              </p:ext>
            </p:extLst>
          </p:nvPr>
        </p:nvGraphicFramePr>
        <p:xfrm>
          <a:off x="785812" y="2578349"/>
          <a:ext cx="8013102" cy="3718588"/>
        </p:xfrm>
        <a:graphic>
          <a:graphicData uri="http://schemas.openxmlformats.org/drawingml/2006/table">
            <a:tbl>
              <a:tblPr firstRow="1" bandRow="1">
                <a:tableStyleId>{5940675A-B579-460E-94D1-54222C63F5DA}</a:tableStyleId>
              </a:tblPr>
              <a:tblGrid>
                <a:gridCol w="1226442"/>
                <a:gridCol w="1312836"/>
                <a:gridCol w="1365662"/>
                <a:gridCol w="1365663"/>
                <a:gridCol w="1365662"/>
                <a:gridCol w="1376837"/>
              </a:tblGrid>
              <a:tr h="663615">
                <a:tc>
                  <a:txBody>
                    <a:bodyPr/>
                    <a:lstStyle/>
                    <a:p>
                      <a:pPr marL="0" algn="l" defTabSz="914400" rtl="0" eaLnBrk="1" latinLnBrk="0" hangingPunct="1">
                        <a:lnSpc>
                          <a:spcPts val="1600"/>
                        </a:lnSpc>
                        <a:spcBef>
                          <a:spcPts val="0"/>
                        </a:spcBef>
                        <a:spcAft>
                          <a:spcPts val="0"/>
                        </a:spcAft>
                        <a:buClr>
                          <a:srgbClr val="FFFF00"/>
                        </a:buClr>
                        <a:tabLst>
                          <a:tab pos="4340225" algn="ctr"/>
                          <a:tab pos="6342063" algn="ctr"/>
                        </a:tabLst>
                        <a:defRPr/>
                      </a:pPr>
                      <a:r>
                        <a:rPr lang="en-US" sz="1550" b="1" kern="1200" dirty="0" smtClean="0">
                          <a:solidFill>
                            <a:schemeClr val="bg1"/>
                          </a:solidFill>
                          <a:latin typeface="Calibri" panose="020F0502020204030204" pitchFamily="34" charset="0"/>
                        </a:rPr>
                        <a:t>Generic</a:t>
                      </a:r>
                      <a:endParaRPr lang="en-US" sz="1550" b="1" strike="sngStrike" kern="1200" dirty="0" smtClean="0">
                        <a:solidFill>
                          <a:schemeClr val="bg1"/>
                        </a:solidFill>
                        <a:latin typeface="Calibri" panose="020F0502020204030204" pitchFamily="34" charset="0"/>
                        <a:ea typeface="+mn-ea"/>
                        <a:cs typeface="+mn-cs"/>
                      </a:endParaRPr>
                    </a:p>
                  </a:txBody>
                  <a:tcPr marT="91440" marB="91440">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ts val="1600"/>
                        </a:lnSpc>
                        <a:spcBef>
                          <a:spcPts val="0"/>
                        </a:spcBef>
                        <a:spcAft>
                          <a:spcPts val="0"/>
                        </a:spcAft>
                        <a:buClr>
                          <a:srgbClr val="FFFF00"/>
                        </a:buClr>
                        <a:buSzTx/>
                        <a:buFont typeface="Arial" pitchFamily="34" charset="0"/>
                        <a:buNone/>
                        <a:tabLst/>
                        <a:defRPr/>
                      </a:pPr>
                      <a:r>
                        <a:rPr lang="en-US" sz="1550" dirty="0" smtClean="0">
                          <a:solidFill>
                            <a:schemeClr val="bg1"/>
                          </a:solidFill>
                          <a:latin typeface="Calibri" panose="020F0502020204030204" pitchFamily="34" charset="0"/>
                        </a:rPr>
                        <a:t>$35	</a:t>
                      </a:r>
                      <a:endParaRPr lang="en-US" sz="1550" b="0" dirty="0" smtClean="0">
                        <a:solidFill>
                          <a:schemeClr val="bg1"/>
                        </a:solidFill>
                        <a:latin typeface="Calibri" panose="020F0502020204030204" pitchFamily="34" charset="0"/>
                      </a:endParaRPr>
                    </a:p>
                  </a:txBody>
                  <a:tcPr marT="91440" marB="91440">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0" indent="0" algn="l">
                        <a:lnSpc>
                          <a:spcPts val="1600"/>
                        </a:lnSpc>
                        <a:spcBef>
                          <a:spcPts val="0"/>
                        </a:spcBef>
                        <a:spcAft>
                          <a:spcPts val="0"/>
                        </a:spcAft>
                        <a:buClr>
                          <a:srgbClr val="FFFF00"/>
                        </a:buClr>
                        <a:buFont typeface="Arial" pitchFamily="34" charset="0"/>
                        <a:buNone/>
                      </a:pPr>
                      <a:r>
                        <a:rPr lang="en-US" sz="1550" dirty="0" smtClean="0">
                          <a:solidFill>
                            <a:schemeClr val="bg1"/>
                          </a:solidFill>
                          <a:latin typeface="Calibri" panose="020F0502020204030204" pitchFamily="34" charset="0"/>
                        </a:rPr>
                        <a:t>$35</a:t>
                      </a:r>
                      <a:endParaRPr lang="en-US" sz="1550" b="0" dirty="0" smtClean="0">
                        <a:solidFill>
                          <a:schemeClr val="bg1"/>
                        </a:solidFill>
                        <a:latin typeface="Calibri" panose="020F0502020204030204" pitchFamily="34" charset="0"/>
                      </a:endParaRPr>
                    </a:p>
                  </a:txBody>
                  <a:tcPr marT="91440" marB="91440">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0" marR="0" indent="0" algn="l" defTabSz="914400" rtl="0" eaLnBrk="1" fontAlgn="auto" latinLnBrk="0" hangingPunct="1">
                        <a:lnSpc>
                          <a:spcPts val="1600"/>
                        </a:lnSpc>
                        <a:spcBef>
                          <a:spcPts val="0"/>
                        </a:spcBef>
                        <a:spcAft>
                          <a:spcPts val="0"/>
                        </a:spcAft>
                        <a:buClr>
                          <a:srgbClr val="FFFF00"/>
                        </a:buClr>
                        <a:buSzTx/>
                        <a:buFont typeface="Arial" pitchFamily="34" charset="0"/>
                        <a:buNone/>
                        <a:tabLst/>
                        <a:defRPr/>
                      </a:pPr>
                      <a:r>
                        <a:rPr lang="en-US" sz="1550" dirty="0" smtClean="0">
                          <a:solidFill>
                            <a:schemeClr val="bg1"/>
                          </a:solidFill>
                          <a:latin typeface="Calibri" panose="020F0502020204030204" pitchFamily="34" charset="0"/>
                        </a:rPr>
                        <a:t>$35 </a:t>
                      </a:r>
                      <a:r>
                        <a:rPr lang="en-US" sz="1600" kern="1200" dirty="0" smtClean="0">
                          <a:solidFill>
                            <a:schemeClr val="bg1"/>
                          </a:solidFill>
                          <a:latin typeface="Calibri" panose="020F0502020204030204" pitchFamily="34" charset="0"/>
                        </a:rPr>
                        <a:t>after</a:t>
                      </a:r>
                      <a:r>
                        <a:rPr lang="en-US" sz="1600" kern="1200" baseline="0" dirty="0" smtClean="0">
                          <a:solidFill>
                            <a:schemeClr val="bg1"/>
                          </a:solidFill>
                          <a:latin typeface="Calibri" panose="020F0502020204030204" pitchFamily="34" charset="0"/>
                        </a:rPr>
                        <a:t> deductible</a:t>
                      </a:r>
                      <a:endParaRPr lang="en-US" sz="1600" b="0" kern="1200" dirty="0" smtClean="0">
                        <a:solidFill>
                          <a:schemeClr val="bg1"/>
                        </a:solidFill>
                        <a:latin typeface="Calibri" panose="020F0502020204030204" pitchFamily="34" charset="0"/>
                        <a:ea typeface="+mn-ea"/>
                        <a:cs typeface="+mn-cs"/>
                      </a:endParaRPr>
                    </a:p>
                    <a:p>
                      <a:pPr marL="0" indent="0" algn="l" defTabSz="914400" rtl="0" eaLnBrk="1" latinLnBrk="0" hangingPunct="1">
                        <a:lnSpc>
                          <a:spcPts val="1600"/>
                        </a:lnSpc>
                        <a:spcBef>
                          <a:spcPts val="0"/>
                        </a:spcBef>
                        <a:spcAft>
                          <a:spcPts val="0"/>
                        </a:spcAft>
                        <a:buClr>
                          <a:srgbClr val="FFFF00"/>
                        </a:buClr>
                        <a:buFont typeface="Arial" pitchFamily="34" charset="0"/>
                        <a:buNone/>
                      </a:pPr>
                      <a:endParaRPr lang="en-US" sz="1550" b="0" kern="1200" dirty="0">
                        <a:solidFill>
                          <a:schemeClr val="bg1"/>
                        </a:solidFill>
                        <a:latin typeface="Calibri" panose="020F0502020204030204" pitchFamily="34" charset="0"/>
                        <a:ea typeface="+mn-ea"/>
                        <a:cs typeface="+mn-cs"/>
                      </a:endParaRPr>
                    </a:p>
                  </a:txBody>
                  <a:tcPr marT="91454" marB="91454">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0" indent="0" algn="l">
                        <a:lnSpc>
                          <a:spcPts val="1600"/>
                        </a:lnSpc>
                        <a:spcBef>
                          <a:spcPts val="0"/>
                        </a:spcBef>
                        <a:spcAft>
                          <a:spcPts val="0"/>
                        </a:spcAft>
                        <a:buClr>
                          <a:srgbClr val="FFFF00"/>
                        </a:buClr>
                        <a:buFont typeface="Arial" pitchFamily="34" charset="0"/>
                        <a:buNone/>
                      </a:pPr>
                      <a:r>
                        <a:rPr lang="en-US" sz="1550" dirty="0" smtClean="0">
                          <a:solidFill>
                            <a:schemeClr val="bg1"/>
                          </a:solidFill>
                          <a:latin typeface="Calibri" panose="020F0502020204030204" pitchFamily="34" charset="0"/>
                        </a:rPr>
                        <a:t>$35</a:t>
                      </a:r>
                      <a:endParaRPr lang="en-US" sz="1550" b="0" dirty="0" smtClean="0">
                        <a:solidFill>
                          <a:schemeClr val="bg1"/>
                        </a:solidFill>
                        <a:latin typeface="Calibri" panose="020F0502020204030204" pitchFamily="34" charset="0"/>
                      </a:endParaRPr>
                    </a:p>
                  </a:txBody>
                  <a:tcPr marT="91440" marB="91440">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c>
                  <a:txBody>
                    <a:bodyPr/>
                    <a:lstStyle/>
                    <a:p>
                      <a:pPr marL="0" marR="0" indent="0" algn="l" defTabSz="914400" rtl="0" eaLnBrk="1" fontAlgn="auto" latinLnBrk="0" hangingPunct="1">
                        <a:lnSpc>
                          <a:spcPts val="1600"/>
                        </a:lnSpc>
                        <a:spcBef>
                          <a:spcPts val="0"/>
                        </a:spcBef>
                        <a:spcAft>
                          <a:spcPts val="0"/>
                        </a:spcAft>
                        <a:buClr>
                          <a:srgbClr val="FFFF00"/>
                        </a:buClr>
                        <a:buSzTx/>
                        <a:buFont typeface="Arial" pitchFamily="34" charset="0"/>
                        <a:buNone/>
                        <a:tabLst/>
                        <a:defRPr/>
                      </a:pPr>
                      <a:r>
                        <a:rPr lang="en-US" sz="1550" dirty="0" smtClean="0">
                          <a:solidFill>
                            <a:schemeClr val="bg1"/>
                          </a:solidFill>
                          <a:latin typeface="Calibri" panose="020F0502020204030204" pitchFamily="34" charset="0"/>
                        </a:rPr>
                        <a:t>$35 </a:t>
                      </a:r>
                      <a:r>
                        <a:rPr lang="en-US" sz="1600" kern="1200" dirty="0" smtClean="0">
                          <a:solidFill>
                            <a:schemeClr val="bg1"/>
                          </a:solidFill>
                          <a:latin typeface="Calibri" panose="020F0502020204030204" pitchFamily="34" charset="0"/>
                        </a:rPr>
                        <a:t>after</a:t>
                      </a:r>
                      <a:r>
                        <a:rPr lang="en-US" sz="1600" kern="1200" baseline="0" dirty="0" smtClean="0">
                          <a:solidFill>
                            <a:schemeClr val="bg1"/>
                          </a:solidFill>
                          <a:latin typeface="Calibri" panose="020F0502020204030204" pitchFamily="34" charset="0"/>
                        </a:rPr>
                        <a:t> deductible</a:t>
                      </a:r>
                      <a:endParaRPr lang="en-US" sz="1600" b="0" kern="1200" dirty="0" smtClean="0">
                        <a:solidFill>
                          <a:schemeClr val="bg1"/>
                        </a:solidFill>
                        <a:latin typeface="Calibri" panose="020F0502020204030204" pitchFamily="34" charset="0"/>
                        <a:ea typeface="+mn-ea"/>
                        <a:cs typeface="+mn-cs"/>
                      </a:endParaRPr>
                    </a:p>
                    <a:p>
                      <a:pPr marL="0" indent="0" algn="l" defTabSz="914400" rtl="0" eaLnBrk="1" latinLnBrk="0" hangingPunct="1">
                        <a:lnSpc>
                          <a:spcPts val="1600"/>
                        </a:lnSpc>
                        <a:spcBef>
                          <a:spcPts val="0"/>
                        </a:spcBef>
                        <a:spcAft>
                          <a:spcPts val="0"/>
                        </a:spcAft>
                        <a:buClr>
                          <a:srgbClr val="FFFF00"/>
                        </a:buClr>
                        <a:buFont typeface="Arial" pitchFamily="34" charset="0"/>
                        <a:buNone/>
                      </a:pPr>
                      <a:endParaRPr lang="en-US" sz="1550" b="0" kern="1200" dirty="0">
                        <a:solidFill>
                          <a:schemeClr val="bg1"/>
                        </a:solidFill>
                        <a:latin typeface="Calibri" panose="020F0502020204030204" pitchFamily="34" charset="0"/>
                        <a:ea typeface="+mn-ea"/>
                        <a:cs typeface="+mn-cs"/>
                      </a:endParaRPr>
                    </a:p>
                  </a:txBody>
                  <a:tcPr marT="91454" marB="91454">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r>
              <a:tr h="1410240">
                <a:tc>
                  <a:txBody>
                    <a:bodyPr/>
                    <a:lstStyle/>
                    <a:p>
                      <a:pPr marL="0" algn="l" defTabSz="914400" rtl="0" eaLnBrk="1" latinLnBrk="0" hangingPunct="1">
                        <a:lnSpc>
                          <a:spcPts val="1700"/>
                        </a:lnSpc>
                        <a:spcBef>
                          <a:spcPts val="0"/>
                        </a:spcBef>
                        <a:spcAft>
                          <a:spcPts val="0"/>
                        </a:spcAft>
                        <a:buClr>
                          <a:srgbClr val="FFFF00"/>
                        </a:buClr>
                        <a:tabLst>
                          <a:tab pos="4340225" algn="ctr"/>
                          <a:tab pos="6342063" algn="ctr"/>
                        </a:tabLst>
                        <a:defRPr/>
                      </a:pPr>
                      <a:r>
                        <a:rPr lang="en-US" sz="1550" b="1" kern="1200" dirty="0" smtClean="0">
                          <a:solidFill>
                            <a:schemeClr val="bg1"/>
                          </a:solidFill>
                          <a:latin typeface="Calibri" panose="020F0502020204030204" pitchFamily="34" charset="0"/>
                        </a:rPr>
                        <a:t>Brand—</a:t>
                      </a:r>
                      <a:br>
                        <a:rPr lang="en-US" sz="1550" b="1" kern="1200" dirty="0" smtClean="0">
                          <a:solidFill>
                            <a:schemeClr val="bg1"/>
                          </a:solidFill>
                          <a:latin typeface="Calibri" panose="020F0502020204030204" pitchFamily="34" charset="0"/>
                        </a:rPr>
                      </a:br>
                      <a:r>
                        <a:rPr lang="en-US" sz="1550" b="1" kern="1200" dirty="0" smtClean="0">
                          <a:solidFill>
                            <a:schemeClr val="bg1"/>
                          </a:solidFill>
                          <a:latin typeface="Calibri" panose="020F0502020204030204" pitchFamily="34" charset="0"/>
                        </a:rPr>
                        <a:t>Preferred </a:t>
                      </a:r>
                      <a:endParaRPr lang="en-US" sz="1550" b="1" kern="1200" dirty="0" smtClean="0">
                        <a:solidFill>
                          <a:schemeClr val="bg1"/>
                        </a:solidFill>
                        <a:latin typeface="Calibri" panose="020F0502020204030204" pitchFamily="34" charset="0"/>
                        <a:ea typeface="+mn-ea"/>
                        <a:cs typeface="+mn-cs"/>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20%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$40-$120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25%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$60-$150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25%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after deductible</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$60-$150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bg1">
                            <a:lumMod val="65000"/>
                            <a:lumOff val="35000"/>
                          </a:schemeClr>
                        </a:buClr>
                        <a:buFont typeface="Arial" pitchFamily="34" charset="0"/>
                        <a:buChar char="•"/>
                      </a:pPr>
                      <a:r>
                        <a:rPr lang="en-US" sz="1550" dirty="0" smtClean="0">
                          <a:solidFill>
                            <a:schemeClr val="bg1"/>
                          </a:solidFill>
                          <a:latin typeface="Calibri" panose="020F0502020204030204" pitchFamily="34" charset="0"/>
                        </a:rPr>
                        <a:t>25%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bg1">
                            <a:lumMod val="65000"/>
                            <a:lumOff val="35000"/>
                          </a:schemeClr>
                        </a:buClr>
                        <a:buFont typeface="Arial" pitchFamily="34" charset="0"/>
                        <a:buChar char="•"/>
                      </a:pPr>
                      <a:r>
                        <a:rPr lang="en-US" sz="1550" dirty="0" smtClean="0">
                          <a:solidFill>
                            <a:schemeClr val="bg1"/>
                          </a:solidFill>
                          <a:latin typeface="Calibri" panose="020F0502020204030204" pitchFamily="34" charset="0"/>
                        </a:rPr>
                        <a:t>$60-$150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c>
                  <a:txBody>
                    <a:bodyPr/>
                    <a:lstStyle/>
                    <a:p>
                      <a:pPr marL="166688" indent="-166688" algn="l">
                        <a:lnSpc>
                          <a:spcPts val="1700"/>
                        </a:lnSpc>
                        <a:spcBef>
                          <a:spcPts val="0"/>
                        </a:spcBef>
                        <a:spcAft>
                          <a:spcPts val="600"/>
                        </a:spcAft>
                        <a:buClr>
                          <a:schemeClr val="bg1">
                            <a:lumMod val="65000"/>
                            <a:lumOff val="35000"/>
                          </a:schemeClr>
                        </a:buClr>
                        <a:buFont typeface="Arial" pitchFamily="34" charset="0"/>
                        <a:buChar char="•"/>
                      </a:pPr>
                      <a:r>
                        <a:rPr lang="en-US" sz="1550" dirty="0" smtClean="0">
                          <a:solidFill>
                            <a:schemeClr val="bg1"/>
                          </a:solidFill>
                          <a:latin typeface="Calibri" panose="020F0502020204030204" pitchFamily="34" charset="0"/>
                        </a:rPr>
                        <a:t>25%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after deductible</a:t>
                      </a:r>
                    </a:p>
                    <a:p>
                      <a:pPr marL="166688" indent="-166688" algn="l">
                        <a:lnSpc>
                          <a:spcPts val="1700"/>
                        </a:lnSpc>
                        <a:spcBef>
                          <a:spcPts val="0"/>
                        </a:spcBef>
                        <a:spcAft>
                          <a:spcPts val="600"/>
                        </a:spcAft>
                        <a:buClr>
                          <a:schemeClr val="bg1">
                            <a:lumMod val="65000"/>
                            <a:lumOff val="35000"/>
                          </a:schemeClr>
                        </a:buClr>
                        <a:buFont typeface="Arial" pitchFamily="34" charset="0"/>
                        <a:buChar char="•"/>
                      </a:pPr>
                      <a:r>
                        <a:rPr lang="en-US" sz="1550" dirty="0" smtClean="0">
                          <a:solidFill>
                            <a:schemeClr val="bg1"/>
                          </a:solidFill>
                          <a:latin typeface="Calibri" panose="020F0502020204030204" pitchFamily="34" charset="0"/>
                        </a:rPr>
                        <a:t>$60-$150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r>
              <a:tr h="1458687">
                <a:tc>
                  <a:txBody>
                    <a:bodyPr/>
                    <a:lstStyle/>
                    <a:p>
                      <a:pPr marL="0" algn="l" defTabSz="914400" rtl="0" eaLnBrk="1" latinLnBrk="0" hangingPunct="1">
                        <a:lnSpc>
                          <a:spcPts val="1700"/>
                        </a:lnSpc>
                        <a:spcBef>
                          <a:spcPts val="0"/>
                        </a:spcBef>
                        <a:spcAft>
                          <a:spcPts val="0"/>
                        </a:spcAft>
                        <a:buClr>
                          <a:srgbClr val="FFFF00"/>
                        </a:buClr>
                        <a:tabLst>
                          <a:tab pos="4340225" algn="ctr"/>
                          <a:tab pos="6342063" algn="ctr"/>
                        </a:tabLst>
                        <a:defRPr/>
                      </a:pPr>
                      <a:r>
                        <a:rPr lang="en-US" sz="1550" b="1" kern="1200" dirty="0" smtClean="0">
                          <a:solidFill>
                            <a:schemeClr val="bg1"/>
                          </a:solidFill>
                          <a:latin typeface="Calibri" panose="020F0502020204030204" pitchFamily="34" charset="0"/>
                        </a:rPr>
                        <a:t>Brand—</a:t>
                      </a:r>
                      <a:br>
                        <a:rPr lang="en-US" sz="1550" b="1" kern="1200" dirty="0" smtClean="0">
                          <a:solidFill>
                            <a:schemeClr val="bg1"/>
                          </a:solidFill>
                          <a:latin typeface="Calibri" panose="020F0502020204030204" pitchFamily="34" charset="0"/>
                        </a:rPr>
                      </a:br>
                      <a:r>
                        <a:rPr lang="en-US" sz="1550" b="1" kern="1200" dirty="0" smtClean="0">
                          <a:solidFill>
                            <a:schemeClr val="bg1"/>
                          </a:solidFill>
                          <a:latin typeface="Calibri" panose="020F0502020204030204" pitchFamily="34" charset="0"/>
                        </a:rPr>
                        <a:t>Non Preferred </a:t>
                      </a:r>
                      <a:endParaRPr lang="en-US" sz="1550" b="1" kern="1200" dirty="0" smtClean="0">
                        <a:solidFill>
                          <a:schemeClr val="bg1"/>
                        </a:solidFill>
                        <a:latin typeface="Calibri" panose="020F0502020204030204" pitchFamily="34" charset="0"/>
                        <a:ea typeface="+mn-ea"/>
                        <a:cs typeface="+mn-cs"/>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FFFFFF"/>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25%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$85-$240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30%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 $95-$260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30%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after deductible </a:t>
                      </a:r>
                    </a:p>
                    <a:p>
                      <a:pPr marL="166688" indent="-166688" algn="l">
                        <a:lnSpc>
                          <a:spcPts val="1700"/>
                        </a:lnSpc>
                        <a:spcBef>
                          <a:spcPts val="0"/>
                        </a:spcBef>
                        <a:spcAft>
                          <a:spcPts val="600"/>
                        </a:spcAft>
                        <a:buClr>
                          <a:schemeClr val="accent6">
                            <a:lumMod val="50000"/>
                          </a:schemeClr>
                        </a:buClr>
                        <a:buFont typeface="Arial" pitchFamily="34" charset="0"/>
                        <a:buChar char="•"/>
                      </a:pPr>
                      <a:r>
                        <a:rPr lang="en-US" sz="1550" dirty="0" smtClean="0">
                          <a:solidFill>
                            <a:schemeClr val="bg1"/>
                          </a:solidFill>
                          <a:latin typeface="Calibri" panose="020F0502020204030204" pitchFamily="34" charset="0"/>
                        </a:rPr>
                        <a:t>$95-$260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9E9CE"/>
                    </a:solidFill>
                  </a:tcPr>
                </a:tc>
                <a:tc>
                  <a:txBody>
                    <a:bodyPr/>
                    <a:lstStyle/>
                    <a:p>
                      <a:pPr marL="166688" indent="-166688" algn="l">
                        <a:lnSpc>
                          <a:spcPts val="1700"/>
                        </a:lnSpc>
                        <a:spcBef>
                          <a:spcPts val="0"/>
                        </a:spcBef>
                        <a:spcAft>
                          <a:spcPts val="600"/>
                        </a:spcAft>
                        <a:buClr>
                          <a:schemeClr val="bg1">
                            <a:lumMod val="65000"/>
                            <a:lumOff val="35000"/>
                          </a:schemeClr>
                        </a:buClr>
                        <a:buFont typeface="Arial" pitchFamily="34" charset="0"/>
                        <a:buChar char="•"/>
                      </a:pPr>
                      <a:r>
                        <a:rPr lang="en-US" sz="1550" dirty="0" smtClean="0">
                          <a:solidFill>
                            <a:schemeClr val="bg1"/>
                          </a:solidFill>
                          <a:latin typeface="Calibri" panose="020F0502020204030204" pitchFamily="34" charset="0"/>
                        </a:rPr>
                        <a:t>30%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t>
                      </a:r>
                    </a:p>
                    <a:p>
                      <a:pPr marL="166688" indent="-166688" algn="l">
                        <a:lnSpc>
                          <a:spcPts val="1700"/>
                        </a:lnSpc>
                        <a:spcBef>
                          <a:spcPts val="0"/>
                        </a:spcBef>
                        <a:spcAft>
                          <a:spcPts val="600"/>
                        </a:spcAft>
                        <a:buClr>
                          <a:schemeClr val="bg1">
                            <a:lumMod val="65000"/>
                            <a:lumOff val="35000"/>
                          </a:schemeClr>
                        </a:buClr>
                        <a:buFont typeface="Arial" pitchFamily="34" charset="0"/>
                        <a:buChar char="•"/>
                      </a:pPr>
                      <a:r>
                        <a:rPr lang="en-US" sz="1550" dirty="0" smtClean="0">
                          <a:solidFill>
                            <a:schemeClr val="bg1"/>
                          </a:solidFill>
                          <a:latin typeface="Calibri" panose="020F0502020204030204" pitchFamily="34" charset="0"/>
                        </a:rPr>
                        <a:t> $95-$260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c>
                  <a:txBody>
                    <a:bodyPr/>
                    <a:lstStyle/>
                    <a:p>
                      <a:pPr marL="166688" indent="-166688" algn="l">
                        <a:lnSpc>
                          <a:spcPts val="1700"/>
                        </a:lnSpc>
                        <a:spcBef>
                          <a:spcPts val="0"/>
                        </a:spcBef>
                        <a:spcAft>
                          <a:spcPts val="600"/>
                        </a:spcAft>
                        <a:buClr>
                          <a:schemeClr val="bg1">
                            <a:lumMod val="65000"/>
                            <a:lumOff val="35000"/>
                          </a:schemeClr>
                        </a:buClr>
                        <a:buFont typeface="Arial" pitchFamily="34" charset="0"/>
                        <a:buChar char="•"/>
                      </a:pPr>
                      <a:r>
                        <a:rPr lang="en-US" sz="1550" dirty="0" smtClean="0">
                          <a:solidFill>
                            <a:schemeClr val="bg1"/>
                          </a:solidFill>
                          <a:latin typeface="Calibri" panose="020F0502020204030204" pitchFamily="34" charset="0"/>
                        </a:rPr>
                        <a:t>30% </a:t>
                      </a:r>
                      <a:br>
                        <a:rPr lang="en-US" sz="1550" dirty="0" smtClean="0">
                          <a:solidFill>
                            <a:schemeClr val="bg1"/>
                          </a:solidFill>
                          <a:latin typeface="Calibri" panose="020F0502020204030204" pitchFamily="34" charset="0"/>
                        </a:rPr>
                      </a:br>
                      <a:r>
                        <a:rPr lang="en-US" sz="1550" dirty="0" smtClean="0">
                          <a:solidFill>
                            <a:schemeClr val="bg1"/>
                          </a:solidFill>
                          <a:latin typeface="Calibri" panose="020F0502020204030204" pitchFamily="34" charset="0"/>
                        </a:rPr>
                        <a:t>co-payment after deductible</a:t>
                      </a:r>
                    </a:p>
                    <a:p>
                      <a:pPr marL="166688" indent="-166688" algn="l">
                        <a:lnSpc>
                          <a:spcPts val="1700"/>
                        </a:lnSpc>
                        <a:spcBef>
                          <a:spcPts val="0"/>
                        </a:spcBef>
                        <a:spcAft>
                          <a:spcPts val="600"/>
                        </a:spcAft>
                        <a:buClr>
                          <a:schemeClr val="bg1">
                            <a:lumMod val="65000"/>
                            <a:lumOff val="35000"/>
                          </a:schemeClr>
                        </a:buClr>
                        <a:buFont typeface="Arial" pitchFamily="34" charset="0"/>
                        <a:buChar char="•"/>
                      </a:pPr>
                      <a:r>
                        <a:rPr lang="en-US" sz="1550" dirty="0" smtClean="0">
                          <a:solidFill>
                            <a:schemeClr val="bg1"/>
                          </a:solidFill>
                          <a:latin typeface="Calibri" panose="020F0502020204030204" pitchFamily="34" charset="0"/>
                        </a:rPr>
                        <a:t>$95-$260 (min/max)</a:t>
                      </a:r>
                      <a:endParaRPr lang="en-US" sz="1550" b="0" dirty="0" smtClean="0">
                        <a:solidFill>
                          <a:schemeClr val="bg1"/>
                        </a:solidFill>
                        <a:latin typeface="Calibri" panose="020F0502020204030204" pitchFamily="34" charset="0"/>
                      </a:endParaRPr>
                    </a:p>
                  </a:txBody>
                  <a:tcP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chemeClr val="accent3">
                        <a:lumMod val="60000"/>
                        <a:lumOff val="40000"/>
                      </a:schemeClr>
                    </a:solidFill>
                  </a:tcPr>
                </a:tc>
              </a:tr>
            </a:tbl>
          </a:graphicData>
        </a:graphic>
      </p:graphicFrame>
      <p:sp>
        <p:nvSpPr>
          <p:cNvPr id="4" name="TextBox 17"/>
          <p:cNvSpPr txBox="1">
            <a:spLocks noChangeArrowheads="1"/>
          </p:cNvSpPr>
          <p:nvPr/>
        </p:nvSpPr>
        <p:spPr bwMode="auto">
          <a:xfrm>
            <a:off x="785811" y="6337010"/>
            <a:ext cx="8049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FFFFFF"/>
                </a:solidFill>
                <a:latin typeface="Times New Roman" pitchFamily="18" charset="0"/>
                <a:cs typeface="Arial" charset="0"/>
              </a:defRPr>
            </a:lvl1pPr>
            <a:lvl2pPr marL="742950" indent="-285750" eaLnBrk="0" hangingPunct="0">
              <a:defRPr sz="3600" b="1">
                <a:solidFill>
                  <a:srgbClr val="FFFFFF"/>
                </a:solidFill>
                <a:latin typeface="Times New Roman" pitchFamily="18" charset="0"/>
                <a:cs typeface="Arial" charset="0"/>
              </a:defRPr>
            </a:lvl2pPr>
            <a:lvl3pPr marL="1143000" indent="-228600" eaLnBrk="0" hangingPunct="0">
              <a:defRPr sz="3600" b="1">
                <a:solidFill>
                  <a:srgbClr val="FFFFFF"/>
                </a:solidFill>
                <a:latin typeface="Times New Roman" pitchFamily="18" charset="0"/>
                <a:cs typeface="Arial" charset="0"/>
              </a:defRPr>
            </a:lvl3pPr>
            <a:lvl4pPr marL="1600200" indent="-228600" eaLnBrk="0" hangingPunct="0">
              <a:defRPr sz="3600" b="1">
                <a:solidFill>
                  <a:srgbClr val="FFFFFF"/>
                </a:solidFill>
                <a:latin typeface="Times New Roman" pitchFamily="18" charset="0"/>
                <a:cs typeface="Arial" charset="0"/>
              </a:defRPr>
            </a:lvl4pPr>
            <a:lvl5pPr marL="2057400" indent="-228600" eaLnBrk="0" hangingPunct="0">
              <a:defRPr sz="3600" b="1">
                <a:solidFill>
                  <a:srgbClr val="FFFFFF"/>
                </a:solidFill>
                <a:latin typeface="Times New Roman" pitchFamily="18" charset="0"/>
                <a:cs typeface="Arial" charset="0"/>
              </a:defRPr>
            </a:lvl5pPr>
            <a:lvl6pPr marL="2514600" indent="-228600" eaLnBrk="0" fontAlgn="base" hangingPunct="0">
              <a:spcBef>
                <a:spcPct val="0"/>
              </a:spcBef>
              <a:spcAft>
                <a:spcPct val="0"/>
              </a:spcAft>
              <a:defRPr sz="3600" b="1">
                <a:solidFill>
                  <a:srgbClr val="FFFFFF"/>
                </a:solidFill>
                <a:latin typeface="Times New Roman" pitchFamily="18" charset="0"/>
                <a:cs typeface="Arial" charset="0"/>
              </a:defRPr>
            </a:lvl6pPr>
            <a:lvl7pPr marL="2971800" indent="-228600" eaLnBrk="0" fontAlgn="base" hangingPunct="0">
              <a:spcBef>
                <a:spcPct val="0"/>
              </a:spcBef>
              <a:spcAft>
                <a:spcPct val="0"/>
              </a:spcAft>
              <a:defRPr sz="3600" b="1">
                <a:solidFill>
                  <a:srgbClr val="FFFFFF"/>
                </a:solidFill>
                <a:latin typeface="Times New Roman" pitchFamily="18" charset="0"/>
                <a:cs typeface="Arial" charset="0"/>
              </a:defRPr>
            </a:lvl7pPr>
            <a:lvl8pPr marL="3429000" indent="-228600" eaLnBrk="0" fontAlgn="base" hangingPunct="0">
              <a:spcBef>
                <a:spcPct val="0"/>
              </a:spcBef>
              <a:spcAft>
                <a:spcPct val="0"/>
              </a:spcAft>
              <a:defRPr sz="3600" b="1">
                <a:solidFill>
                  <a:srgbClr val="FFFFFF"/>
                </a:solidFill>
                <a:latin typeface="Times New Roman" pitchFamily="18" charset="0"/>
                <a:cs typeface="Arial" charset="0"/>
              </a:defRPr>
            </a:lvl8pPr>
            <a:lvl9pPr marL="3886200" indent="-228600" eaLnBrk="0" fontAlgn="base" hangingPunct="0">
              <a:spcBef>
                <a:spcPct val="0"/>
              </a:spcBef>
              <a:spcAft>
                <a:spcPct val="0"/>
              </a:spcAft>
              <a:defRPr sz="3600" b="1">
                <a:solidFill>
                  <a:srgbClr val="FFFFFF"/>
                </a:solidFill>
                <a:latin typeface="Times New Roman" pitchFamily="18" charset="0"/>
                <a:cs typeface="Arial" charset="0"/>
              </a:defRPr>
            </a:lvl9pPr>
          </a:lstStyle>
          <a:p>
            <a:pPr algn="ctr" eaLnBrk="1" hangingPunct="1"/>
            <a:r>
              <a:rPr lang="en-US" sz="1400" dirty="0" smtClean="0">
                <a:solidFill>
                  <a:srgbClr val="000000"/>
                </a:solidFill>
                <a:latin typeface="Calibri" panose="020F0502020204030204" pitchFamily="34" charset="0"/>
              </a:rPr>
              <a:t>Prior authorization, quantity limits, mandatory generic and mandatory mail-order apply for all plans. </a:t>
            </a:r>
            <a:endParaRPr lang="en-US" sz="1400" dirty="0">
              <a:solidFill>
                <a:srgbClr val="000000"/>
              </a:solidFill>
              <a:latin typeface="Calibri" panose="020F0502020204030204" pitchFamily="34" charset="0"/>
            </a:endParaRPr>
          </a:p>
        </p:txBody>
      </p:sp>
      <p:sp>
        <p:nvSpPr>
          <p:cNvPr id="5" name="Rectangle 2"/>
          <p:cNvSpPr txBox="1">
            <a:spLocks noChangeArrowheads="1"/>
          </p:cNvSpPr>
          <p:nvPr/>
        </p:nvSpPr>
        <p:spPr bwMode="auto">
          <a:xfrm>
            <a:off x="815974" y="386833"/>
            <a:ext cx="8175626" cy="101493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eaLnBrk="1" hangingPunct="1">
              <a:lnSpc>
                <a:spcPts val="3800"/>
              </a:lnSpc>
            </a:pPr>
            <a:r>
              <a:rPr lang="en-US" kern="0" dirty="0" smtClean="0">
                <a:latin typeface="Calibri" panose="020F0502020204030204" pitchFamily="34" charset="0"/>
              </a:rPr>
              <a:t>Benefits Summary</a:t>
            </a:r>
            <a:br>
              <a:rPr lang="en-US" kern="0" dirty="0" smtClean="0">
                <a:latin typeface="Calibri" panose="020F0502020204030204" pitchFamily="34" charset="0"/>
              </a:rPr>
            </a:br>
            <a:r>
              <a:rPr lang="en-US" sz="3350" b="0" kern="0" spc="-30" dirty="0" smtClean="0">
                <a:latin typeface="Calibri" panose="020F0502020204030204" pitchFamily="34" charset="0"/>
              </a:rPr>
              <a:t>Mail-Order Pharmacy Benefit—90 Day</a:t>
            </a:r>
          </a:p>
        </p:txBody>
      </p:sp>
      <p:graphicFrame>
        <p:nvGraphicFramePr>
          <p:cNvPr id="6" name="Table 5"/>
          <p:cNvGraphicFramePr>
            <a:graphicFrameLocks noGrp="1"/>
          </p:cNvGraphicFramePr>
          <p:nvPr>
            <p:extLst>
              <p:ext uri="{D42A27DB-BD31-4B8C-83A1-F6EECF244321}">
                <p14:modId xmlns:p14="http://schemas.microsoft.com/office/powerpoint/2010/main" val="2195758213"/>
              </p:ext>
            </p:extLst>
          </p:nvPr>
        </p:nvGraphicFramePr>
        <p:xfrm>
          <a:off x="2000514" y="1742858"/>
          <a:ext cx="6834727" cy="830580"/>
        </p:xfrm>
        <a:graphic>
          <a:graphicData uri="http://schemas.openxmlformats.org/drawingml/2006/table">
            <a:tbl>
              <a:tblPr firstRow="1" bandRow="1">
                <a:tableStyleId>{5940675A-B579-460E-94D1-54222C63F5DA}</a:tableStyleId>
              </a:tblPr>
              <a:tblGrid>
                <a:gridCol w="1359820"/>
                <a:gridCol w="1359820"/>
                <a:gridCol w="1359820"/>
                <a:gridCol w="1365854"/>
                <a:gridCol w="1389413"/>
              </a:tblGrid>
              <a:tr h="815998">
                <a:tc>
                  <a:txBody>
                    <a:bodyPr/>
                    <a:lstStyle/>
                    <a:p>
                      <a:pPr marL="0" algn="ctr" defTabSz="914400" rtl="0" eaLnBrk="1" latinLnBrk="0" hangingPunct="1">
                        <a:lnSpc>
                          <a:spcPts val="17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B1000</a:t>
                      </a:r>
                    </a:p>
                    <a:p>
                      <a:pPr marL="0" algn="ctr" defTabSz="914400" rtl="0" eaLnBrk="1" latinLnBrk="0" hangingPunct="1">
                        <a:lnSpc>
                          <a:spcPts val="17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algn="ctr" defTabSz="914400" rtl="0" eaLnBrk="1" latinLnBrk="0" hangingPunct="1">
                        <a:lnSpc>
                          <a:spcPts val="17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P1</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marT="91440" marB="91440">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marL="0" algn="ctr" defTabSz="914400" rtl="0" eaLnBrk="1" latinLnBrk="0" hangingPunct="1">
                        <a:lnSpc>
                          <a:spcPts val="17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C2000 </a:t>
                      </a: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7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marT="91440" marB="9144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7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H1500 </a:t>
                      </a:r>
                      <a:r>
                        <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7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P3</a:t>
                      </a:r>
                      <a:endPar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marT="91440" marB="91440">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7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C3000</a:t>
                      </a:r>
                    </a:p>
                    <a:p>
                      <a:pPr algn="ctr">
                        <a:lnSpc>
                          <a:spcPts val="1700"/>
                        </a:lnSpc>
                        <a:spcBef>
                          <a:spcPts val="0"/>
                        </a:spcBef>
                        <a:spcAft>
                          <a:spcPts val="0"/>
                        </a:spcAft>
                      </a:pPr>
                      <a:r>
                        <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7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marT="91440" marB="91440">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c>
                  <a:txBody>
                    <a:bodyPr/>
                    <a:lstStyle/>
                    <a:p>
                      <a:pPr marL="0" algn="ctr" defTabSz="914400" rtl="0" eaLnBrk="1" latinLnBrk="0" hangingPunct="1">
                        <a:lnSpc>
                          <a:spcPts val="17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H2000</a:t>
                      </a:r>
                    </a:p>
                    <a:p>
                      <a:pPr marL="0" algn="ctr" defTabSz="914400" rtl="0" eaLnBrk="1" latinLnBrk="0" hangingPunct="1">
                        <a:lnSpc>
                          <a:spcPts val="1700"/>
                        </a:lnSpc>
                        <a:spcBef>
                          <a:spcPts val="0"/>
                        </a:spcBef>
                        <a:spcAft>
                          <a:spcPts val="0"/>
                        </a:spcAft>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700"/>
                        </a:lnSpc>
                        <a:spcBef>
                          <a:spcPts val="0"/>
                        </a:spcBef>
                        <a:spcAft>
                          <a:spcPts val="0"/>
                        </a:spcAft>
                        <a:buClrTx/>
                        <a:buSzTx/>
                        <a:buFontTx/>
                        <a:buNone/>
                        <a:tabLst/>
                        <a:defRPr/>
                      </a:pPr>
                      <a:r>
                        <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P4</a:t>
                      </a:r>
                      <a:endParaRPr lang="en-US" sz="18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marT="91440" marB="91440">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r>
            </a:tbl>
          </a:graphicData>
        </a:graphic>
      </p:graphicFrame>
    </p:spTree>
    <p:extLst>
      <p:ext uri="{BB962C8B-B14F-4D97-AF65-F5344CB8AC3E}">
        <p14:creationId xmlns:p14="http://schemas.microsoft.com/office/powerpoint/2010/main" val="4031502931"/>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385347"/>
            <a:ext cx="8328802" cy="1039694"/>
          </a:xfrm>
        </p:spPr>
        <p:txBody>
          <a:bodyPr/>
          <a:lstStyle/>
          <a:p>
            <a:pPr marL="0" indent="0">
              <a:lnSpc>
                <a:spcPts val="3800"/>
              </a:lnSpc>
              <a:spcBef>
                <a:spcPts val="0"/>
              </a:spcBef>
              <a:spcAft>
                <a:spcPts val="0"/>
              </a:spcAft>
              <a:tabLst>
                <a:tab pos="3030538" algn="l"/>
              </a:tabLst>
              <a:defRPr/>
            </a:pPr>
            <a:r>
              <a:rPr lang="en-US" dirty="0" smtClean="0"/>
              <a:t>Low Utilization Claim Example</a:t>
            </a:r>
            <a:br>
              <a:rPr lang="en-US" dirty="0" smtClean="0"/>
            </a:br>
            <a:r>
              <a:rPr lang="en-US" sz="3300" b="0" dirty="0" smtClean="0"/>
              <a:t>Participant-Only Coverage</a:t>
            </a:r>
            <a:endParaRPr lang="en-US" sz="3300" b="0" dirty="0"/>
          </a:p>
        </p:txBody>
      </p:sp>
      <p:graphicFrame>
        <p:nvGraphicFramePr>
          <p:cNvPr id="5" name="Table 4"/>
          <p:cNvGraphicFramePr>
            <a:graphicFrameLocks noGrp="1"/>
          </p:cNvGraphicFramePr>
          <p:nvPr>
            <p:extLst>
              <p:ext uri="{D42A27DB-BD31-4B8C-83A1-F6EECF244321}">
                <p14:modId xmlns:p14="http://schemas.microsoft.com/office/powerpoint/2010/main" val="3595993704"/>
              </p:ext>
            </p:extLst>
          </p:nvPr>
        </p:nvGraphicFramePr>
        <p:xfrm>
          <a:off x="817418" y="2311628"/>
          <a:ext cx="8027304" cy="3971820"/>
        </p:xfrm>
        <a:graphic>
          <a:graphicData uri="http://schemas.openxmlformats.org/drawingml/2006/table">
            <a:tbl>
              <a:tblPr firstRow="1" bandRow="1">
                <a:tableStyleId>{5940675A-B579-460E-94D1-54222C63F5DA}</a:tableStyleId>
              </a:tblPr>
              <a:tblGrid>
                <a:gridCol w="1786904"/>
                <a:gridCol w="1248080"/>
                <a:gridCol w="1248080"/>
                <a:gridCol w="1248080"/>
                <a:gridCol w="1248080"/>
                <a:gridCol w="1248080"/>
              </a:tblGrid>
              <a:tr h="644526">
                <a:tc>
                  <a:txBody>
                    <a:bodyPr/>
                    <a:lstStyle/>
                    <a:p>
                      <a:r>
                        <a:rPr lang="en-US" sz="1400" b="1" dirty="0" smtClean="0">
                          <a:solidFill>
                            <a:schemeClr val="bg1"/>
                          </a:solidFill>
                          <a:latin typeface="Calibri" panose="020F0502020204030204" pitchFamily="34" charset="0"/>
                        </a:rPr>
                        <a:t>Wellness Exam ($300)</a:t>
                      </a:r>
                      <a:endParaRPr lang="en-US" sz="1400" b="1"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00"/>
                        </a:lnSpc>
                      </a:pPr>
                      <a:r>
                        <a:rPr lang="en-US" sz="1400" dirty="0" smtClean="0">
                          <a:solidFill>
                            <a:schemeClr val="bg1"/>
                          </a:solidFill>
                          <a:latin typeface="Calibri" panose="020F0502020204030204" pitchFamily="34" charset="0"/>
                        </a:rPr>
                        <a:t>100% covered</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100% covered</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100% covered</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100% covered</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ctr">
                        <a:lnSpc>
                          <a:spcPts val="1800"/>
                        </a:lnSpc>
                      </a:pPr>
                      <a:r>
                        <a:rPr lang="en-US" sz="1400" dirty="0" smtClean="0">
                          <a:solidFill>
                            <a:schemeClr val="bg1"/>
                          </a:solidFill>
                          <a:latin typeface="Calibri" panose="020F0502020204030204" pitchFamily="34" charset="0"/>
                        </a:rPr>
                        <a:t>100%</a:t>
                      </a:r>
                      <a:r>
                        <a:rPr lang="en-US" sz="1400" baseline="0" dirty="0" smtClean="0">
                          <a:solidFill>
                            <a:schemeClr val="bg1"/>
                          </a:solidFill>
                          <a:latin typeface="Calibri" panose="020F0502020204030204" pitchFamily="34" charset="0"/>
                        </a:rPr>
                        <a:t> covered</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834070">
                <a:tc>
                  <a:txBody>
                    <a:bodyPr/>
                    <a:lstStyle/>
                    <a:p>
                      <a:r>
                        <a:rPr lang="en-US" sz="1400" b="1" dirty="0" smtClean="0">
                          <a:solidFill>
                            <a:schemeClr val="bg1"/>
                          </a:solidFill>
                          <a:latin typeface="Calibri" panose="020F0502020204030204" pitchFamily="34" charset="0"/>
                        </a:rPr>
                        <a:t>1</a:t>
                      </a:r>
                      <a:r>
                        <a:rPr lang="en-US" sz="1400" b="1" baseline="0" dirty="0" smtClean="0">
                          <a:solidFill>
                            <a:schemeClr val="bg1"/>
                          </a:solidFill>
                          <a:latin typeface="Calibri" panose="020F0502020204030204" pitchFamily="34" charset="0"/>
                        </a:rPr>
                        <a:t> PCP Office Visit ($400 total)</a:t>
                      </a:r>
                      <a:endParaRPr lang="en-US" sz="1400" b="1"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00"/>
                        </a:lnSpc>
                      </a:pPr>
                      <a:r>
                        <a:rPr lang="en-US" sz="1400" dirty="0" smtClean="0">
                          <a:solidFill>
                            <a:schemeClr val="bg1"/>
                          </a:solidFill>
                          <a:latin typeface="Calibri" panose="020F0502020204030204" pitchFamily="34" charset="0"/>
                        </a:rPr>
                        <a:t>$30</a:t>
                      </a:r>
                      <a:endParaRPr lang="en-US" sz="1400" baseline="0" dirty="0" smtClean="0">
                        <a:solidFill>
                          <a:schemeClr val="bg1"/>
                        </a:solidFill>
                        <a:latin typeface="Calibri" panose="020F0502020204030204" pitchFamily="34" charset="0"/>
                      </a:endParaRPr>
                    </a:p>
                    <a:p>
                      <a:pPr algn="ctr">
                        <a:lnSpc>
                          <a:spcPts val="1800"/>
                        </a:lnSpc>
                      </a:pPr>
                      <a:r>
                        <a:rPr lang="en-US" sz="1400" baseline="0" dirty="0" smtClean="0">
                          <a:solidFill>
                            <a:schemeClr val="bg1"/>
                          </a:solidFill>
                          <a:latin typeface="Calibri" panose="020F0502020204030204" pitchFamily="34" charset="0"/>
                        </a:rPr>
                        <a:t>(co-pay)</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$400 </a:t>
                      </a:r>
                    </a:p>
                    <a:p>
                      <a:pPr algn="ctr">
                        <a:lnSpc>
                          <a:spcPts val="1800"/>
                        </a:lnSpc>
                      </a:pPr>
                      <a:r>
                        <a:rPr lang="en-US" sz="1400" dirty="0" smtClean="0">
                          <a:solidFill>
                            <a:schemeClr val="bg1"/>
                          </a:solidFill>
                          <a:latin typeface="Calibri" panose="020F0502020204030204" pitchFamily="34" charset="0"/>
                        </a:rPr>
                        <a:t>(all</a:t>
                      </a:r>
                      <a:r>
                        <a:rPr lang="en-US" sz="1400" baseline="0" dirty="0" smtClean="0">
                          <a:solidFill>
                            <a:schemeClr val="bg1"/>
                          </a:solidFill>
                          <a:latin typeface="Calibri" panose="020F0502020204030204" pitchFamily="34" charset="0"/>
                        </a:rPr>
                        <a:t> toward deductible)</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$400</a:t>
                      </a:r>
                    </a:p>
                    <a:p>
                      <a:pPr algn="ctr">
                        <a:lnSpc>
                          <a:spcPts val="1800"/>
                        </a:lnSpc>
                      </a:pPr>
                      <a:r>
                        <a:rPr lang="en-US" sz="1400" dirty="0" smtClean="0">
                          <a:solidFill>
                            <a:schemeClr val="bg1"/>
                          </a:solidFill>
                          <a:latin typeface="Calibri" panose="020F0502020204030204" pitchFamily="34" charset="0"/>
                        </a:rPr>
                        <a:t>(all</a:t>
                      </a:r>
                      <a:r>
                        <a:rPr lang="en-US" sz="1400" baseline="0" dirty="0" smtClean="0">
                          <a:solidFill>
                            <a:schemeClr val="bg1"/>
                          </a:solidFill>
                          <a:latin typeface="Calibri" panose="020F0502020204030204" pitchFamily="34" charset="0"/>
                        </a:rPr>
                        <a:t> toward deductible)</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$400</a:t>
                      </a:r>
                    </a:p>
                    <a:p>
                      <a:pPr algn="ctr">
                        <a:lnSpc>
                          <a:spcPts val="1800"/>
                        </a:lnSpc>
                      </a:pPr>
                      <a:r>
                        <a:rPr lang="en-US" sz="1400" dirty="0" smtClean="0">
                          <a:solidFill>
                            <a:schemeClr val="bg1"/>
                          </a:solidFill>
                          <a:latin typeface="Calibri" panose="020F0502020204030204" pitchFamily="34" charset="0"/>
                        </a:rPr>
                        <a:t>(all</a:t>
                      </a:r>
                      <a:r>
                        <a:rPr lang="en-US" sz="1400" baseline="0" dirty="0" smtClean="0">
                          <a:solidFill>
                            <a:schemeClr val="bg1"/>
                          </a:solidFill>
                          <a:latin typeface="Calibri" panose="020F0502020204030204" pitchFamily="34" charset="0"/>
                        </a:rPr>
                        <a:t> toward deductible)</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400" dirty="0" smtClean="0">
                          <a:solidFill>
                            <a:schemeClr val="bg1"/>
                          </a:solidFill>
                          <a:latin typeface="Calibri" panose="020F0502020204030204" pitchFamily="34" charset="0"/>
                        </a:rPr>
                        <a:t>$400 </a:t>
                      </a:r>
                    </a:p>
                    <a:p>
                      <a:pPr marL="0" marR="0" indent="0" algn="ctr" defTabSz="914400" rtl="0" eaLnBrk="1" fontAlgn="auto" latinLnBrk="0" hangingPunct="1">
                        <a:lnSpc>
                          <a:spcPts val="1800"/>
                        </a:lnSpc>
                        <a:spcBef>
                          <a:spcPts val="0"/>
                        </a:spcBef>
                        <a:spcAft>
                          <a:spcPts val="0"/>
                        </a:spcAft>
                        <a:buClrTx/>
                        <a:buSzTx/>
                        <a:buFontTx/>
                        <a:buNone/>
                        <a:tabLst/>
                        <a:defRPr/>
                      </a:pPr>
                      <a:r>
                        <a:rPr lang="en-US" sz="1400" dirty="0" smtClean="0">
                          <a:solidFill>
                            <a:schemeClr val="bg1"/>
                          </a:solidFill>
                          <a:latin typeface="Calibri" panose="020F0502020204030204" pitchFamily="34" charset="0"/>
                        </a:rPr>
                        <a:t>(all</a:t>
                      </a:r>
                      <a:r>
                        <a:rPr lang="en-US" sz="1400" baseline="0" dirty="0" smtClean="0">
                          <a:solidFill>
                            <a:schemeClr val="bg1"/>
                          </a:solidFill>
                          <a:latin typeface="Calibri" panose="020F0502020204030204" pitchFamily="34" charset="0"/>
                        </a:rPr>
                        <a:t> toward deductible)</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711589">
                <a:tc>
                  <a:txBody>
                    <a:bodyPr/>
                    <a:lstStyle/>
                    <a:p>
                      <a:r>
                        <a:rPr lang="en-US" sz="1400" b="1" dirty="0" smtClean="0">
                          <a:solidFill>
                            <a:schemeClr val="bg1"/>
                          </a:solidFill>
                          <a:latin typeface="Calibri" panose="020F0502020204030204" pitchFamily="34" charset="0"/>
                        </a:rPr>
                        <a:t>1 Generic</a:t>
                      </a:r>
                      <a:r>
                        <a:rPr lang="en-US" sz="1400" b="1" baseline="0" dirty="0" smtClean="0">
                          <a:solidFill>
                            <a:schemeClr val="bg1"/>
                          </a:solidFill>
                          <a:latin typeface="Calibri" panose="020F0502020204030204" pitchFamily="34" charset="0"/>
                        </a:rPr>
                        <a:t> Rx</a:t>
                      </a:r>
                      <a:br>
                        <a:rPr lang="en-US" sz="1400" b="1" baseline="0" dirty="0" smtClean="0">
                          <a:solidFill>
                            <a:schemeClr val="bg1"/>
                          </a:solidFill>
                          <a:latin typeface="Calibri" panose="020F0502020204030204" pitchFamily="34" charset="0"/>
                        </a:rPr>
                      </a:br>
                      <a:r>
                        <a:rPr lang="en-US" sz="1400" b="1" spc="-50" baseline="0" dirty="0" smtClean="0">
                          <a:solidFill>
                            <a:schemeClr val="bg1"/>
                          </a:solidFill>
                          <a:latin typeface="Calibri" panose="020F0502020204030204" pitchFamily="34" charset="0"/>
                        </a:rPr>
                        <a:t>($75/month total)</a:t>
                      </a:r>
                      <a:endParaRPr lang="en-US" sz="1400" b="1" spc="-50" baseline="0"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00"/>
                        </a:lnSpc>
                      </a:pPr>
                      <a:r>
                        <a:rPr lang="en-US" sz="1400" dirty="0" smtClean="0">
                          <a:solidFill>
                            <a:schemeClr val="bg1"/>
                          </a:solidFill>
                          <a:latin typeface="Calibri" panose="020F0502020204030204" pitchFamily="34" charset="0"/>
                        </a:rPr>
                        <a:t>$15</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400" dirty="0" smtClean="0">
                          <a:solidFill>
                            <a:schemeClr val="bg1"/>
                          </a:solidFill>
                          <a:latin typeface="Calibri" panose="020F0502020204030204" pitchFamily="34" charset="0"/>
                        </a:rPr>
                        <a:t>$15</a:t>
                      </a:r>
                    </a:p>
                    <a:p>
                      <a:pPr algn="ctr">
                        <a:lnSpc>
                          <a:spcPts val="1800"/>
                        </a:lnSpc>
                      </a:pP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$75</a:t>
                      </a:r>
                    </a:p>
                    <a:p>
                      <a:pPr algn="ctr">
                        <a:lnSpc>
                          <a:spcPts val="1800"/>
                        </a:lnSpc>
                      </a:pPr>
                      <a:r>
                        <a:rPr lang="en-US" sz="1400" dirty="0" smtClean="0">
                          <a:solidFill>
                            <a:schemeClr val="bg1"/>
                          </a:solidFill>
                          <a:latin typeface="Calibri" panose="020F0502020204030204" pitchFamily="34" charset="0"/>
                        </a:rPr>
                        <a:t>(all toward deductible)</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$15</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ctr">
                        <a:lnSpc>
                          <a:spcPts val="1800"/>
                        </a:lnSpc>
                      </a:pPr>
                      <a:r>
                        <a:rPr lang="en-US" sz="1400" dirty="0" smtClean="0">
                          <a:solidFill>
                            <a:schemeClr val="bg1"/>
                          </a:solidFill>
                          <a:latin typeface="Calibri" panose="020F0502020204030204" pitchFamily="34" charset="0"/>
                        </a:rPr>
                        <a:t>$75 </a:t>
                      </a:r>
                    </a:p>
                    <a:p>
                      <a:pPr algn="ctr">
                        <a:lnSpc>
                          <a:spcPts val="1800"/>
                        </a:lnSpc>
                      </a:pPr>
                      <a:r>
                        <a:rPr lang="en-US" sz="1400" dirty="0" smtClean="0">
                          <a:solidFill>
                            <a:schemeClr val="bg1"/>
                          </a:solidFill>
                          <a:latin typeface="Calibri" panose="020F0502020204030204" pitchFamily="34" charset="0"/>
                        </a:rPr>
                        <a:t>(all toward deductible)</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328946">
                <a:tc>
                  <a:txBody>
                    <a:bodyPr/>
                    <a:lstStyle/>
                    <a:p>
                      <a:r>
                        <a:rPr lang="en-US" sz="1400" b="1" dirty="0" smtClean="0">
                          <a:solidFill>
                            <a:schemeClr val="bg1"/>
                          </a:solidFill>
                          <a:latin typeface="Calibri" panose="020F0502020204030204" pitchFamily="34" charset="0"/>
                        </a:rPr>
                        <a:t>Total Participant Paid </a:t>
                      </a:r>
                      <a:endParaRPr lang="en-US" sz="1400" b="1"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00"/>
                        </a:lnSpc>
                      </a:pPr>
                      <a:r>
                        <a:rPr lang="en-US" sz="1400" dirty="0" smtClean="0">
                          <a:solidFill>
                            <a:schemeClr val="bg1"/>
                          </a:solidFill>
                          <a:latin typeface="Calibri" panose="020F0502020204030204" pitchFamily="34" charset="0"/>
                        </a:rPr>
                        <a:t>$45</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$415</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$475</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$415</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ctr">
                        <a:lnSpc>
                          <a:spcPts val="1800"/>
                        </a:lnSpc>
                      </a:pPr>
                      <a:r>
                        <a:rPr lang="en-US" sz="1400" dirty="0" smtClean="0">
                          <a:solidFill>
                            <a:schemeClr val="bg1"/>
                          </a:solidFill>
                          <a:latin typeface="Calibri" panose="020F0502020204030204" pitchFamily="34" charset="0"/>
                        </a:rPr>
                        <a:t>$475</a:t>
                      </a:r>
                      <a:endParaRPr lang="en-US" sz="140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539931">
                <a:tc>
                  <a:txBody>
                    <a:bodyPr/>
                    <a:lstStyle/>
                    <a:p>
                      <a:r>
                        <a:rPr lang="en-US" sz="1400" b="1" dirty="0" smtClean="0">
                          <a:solidFill>
                            <a:schemeClr val="bg1"/>
                          </a:solidFill>
                          <a:latin typeface="Calibri" panose="020F0502020204030204" pitchFamily="34" charset="0"/>
                        </a:rPr>
                        <a:t>Less Plan Sponsor Account Funding</a:t>
                      </a:r>
                      <a:endParaRPr lang="en-US" sz="1400" b="1"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00"/>
                        </a:lnSpc>
                      </a:pPr>
                      <a:r>
                        <a:rPr lang="en-US" sz="1400" dirty="0" smtClean="0">
                          <a:solidFill>
                            <a:schemeClr val="bg1"/>
                          </a:solidFill>
                          <a:latin typeface="Calibri" panose="020F0502020204030204" pitchFamily="34" charset="0"/>
                        </a:rPr>
                        <a:t>$0</a:t>
                      </a:r>
                      <a:endParaRPr lang="en-US" sz="1400"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$1,000</a:t>
                      </a:r>
                      <a:endParaRPr lang="en-US" sz="1400"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$750</a:t>
                      </a:r>
                      <a:endParaRPr lang="en-US" sz="1400"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$250</a:t>
                      </a:r>
                      <a:endParaRPr lang="en-US" sz="1400"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ctr">
                        <a:lnSpc>
                          <a:spcPts val="1800"/>
                        </a:lnSpc>
                      </a:pPr>
                      <a:r>
                        <a:rPr lang="en-US" sz="1400" dirty="0" smtClean="0">
                          <a:solidFill>
                            <a:schemeClr val="bg1"/>
                          </a:solidFill>
                          <a:latin typeface="Calibri" panose="020F0502020204030204" pitchFamily="34" charset="0"/>
                        </a:rPr>
                        <a:t>$500</a:t>
                      </a:r>
                      <a:endParaRPr lang="en-US" sz="1400"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328947">
                <a:tc>
                  <a:txBody>
                    <a:bodyPr/>
                    <a:lstStyle/>
                    <a:p>
                      <a:r>
                        <a:rPr lang="en-US" sz="1400" b="1" dirty="0" smtClean="0">
                          <a:solidFill>
                            <a:schemeClr val="bg1"/>
                          </a:solidFill>
                          <a:latin typeface="Calibri" panose="020F0502020204030204" pitchFamily="34" charset="0"/>
                        </a:rPr>
                        <a:t>Net Claim</a:t>
                      </a:r>
                      <a:r>
                        <a:rPr lang="en-US" sz="1400" b="1" baseline="0" dirty="0" smtClean="0">
                          <a:solidFill>
                            <a:schemeClr val="bg1"/>
                          </a:solidFill>
                          <a:latin typeface="Calibri" panose="020F0502020204030204" pitchFamily="34" charset="0"/>
                        </a:rPr>
                        <a:t>s OOP</a:t>
                      </a:r>
                      <a:endParaRPr lang="en-US" sz="1400" b="1"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00"/>
                        </a:lnSpc>
                      </a:pPr>
                      <a:r>
                        <a:rPr lang="en-US" sz="1400" dirty="0" smtClean="0">
                          <a:solidFill>
                            <a:schemeClr val="bg1"/>
                          </a:solidFill>
                          <a:latin typeface="Calibri" panose="020F0502020204030204" pitchFamily="34" charset="0"/>
                        </a:rPr>
                        <a:t>$45</a:t>
                      </a:r>
                      <a:endParaRPr lang="en-US" sz="140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$0</a:t>
                      </a:r>
                      <a:endParaRPr lang="en-US" sz="140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$0</a:t>
                      </a:r>
                      <a:endParaRPr lang="en-US" sz="140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dirty="0" smtClean="0">
                          <a:solidFill>
                            <a:schemeClr val="bg1"/>
                          </a:solidFill>
                          <a:latin typeface="Calibri" panose="020F0502020204030204" pitchFamily="34" charset="0"/>
                        </a:rPr>
                        <a:t>$165</a:t>
                      </a:r>
                      <a:endParaRPr lang="en-US" sz="140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ctr">
                        <a:lnSpc>
                          <a:spcPts val="1800"/>
                        </a:lnSpc>
                      </a:pPr>
                      <a:r>
                        <a:rPr lang="en-US" sz="1400" dirty="0" smtClean="0">
                          <a:solidFill>
                            <a:schemeClr val="bg1"/>
                          </a:solidFill>
                          <a:latin typeface="Calibri" panose="020F0502020204030204" pitchFamily="34" charset="0"/>
                        </a:rPr>
                        <a:t>$0</a:t>
                      </a:r>
                      <a:endParaRPr lang="en-US" sz="140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328947">
                <a:tc>
                  <a:txBody>
                    <a:bodyPr/>
                    <a:lstStyle/>
                    <a:p>
                      <a:r>
                        <a:rPr lang="en-US" sz="1400" b="1" dirty="0" smtClean="0">
                          <a:solidFill>
                            <a:schemeClr val="bg1"/>
                          </a:solidFill>
                          <a:latin typeface="Calibri" panose="020F0502020204030204" pitchFamily="34" charset="0"/>
                        </a:rPr>
                        <a:t>Remaining Plan Sponsor Funding</a:t>
                      </a:r>
                      <a:endParaRPr lang="en-US" sz="1400" b="1" dirty="0">
                        <a:solidFill>
                          <a:schemeClr val="bg1"/>
                        </a:solidFill>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a:lnSpc>
                          <a:spcPts val="1800"/>
                        </a:lnSpc>
                      </a:pPr>
                      <a:r>
                        <a:rPr lang="en-US" sz="1400" b="0" dirty="0" smtClean="0">
                          <a:solidFill>
                            <a:schemeClr val="bg1"/>
                          </a:solidFill>
                          <a:latin typeface="Calibri" panose="020F0502020204030204" pitchFamily="34" charset="0"/>
                        </a:rPr>
                        <a:t>N/A</a:t>
                      </a:r>
                      <a:endParaRPr lang="en-US" sz="1400" b="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b="0" dirty="0" smtClean="0">
                          <a:solidFill>
                            <a:schemeClr val="bg1"/>
                          </a:solidFill>
                          <a:latin typeface="Calibri" panose="020F0502020204030204" pitchFamily="34" charset="0"/>
                        </a:rPr>
                        <a:t>$585</a:t>
                      </a:r>
                      <a:endParaRPr lang="en-US" sz="1400" b="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b="0" dirty="0" smtClean="0">
                          <a:solidFill>
                            <a:schemeClr val="bg1"/>
                          </a:solidFill>
                          <a:latin typeface="Calibri" panose="020F0502020204030204" pitchFamily="34" charset="0"/>
                        </a:rPr>
                        <a:t>$285</a:t>
                      </a:r>
                      <a:endParaRPr lang="en-US" sz="1400" b="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ctr">
                        <a:lnSpc>
                          <a:spcPts val="1800"/>
                        </a:lnSpc>
                      </a:pPr>
                      <a:r>
                        <a:rPr lang="en-US" sz="1400" b="0" dirty="0" smtClean="0">
                          <a:solidFill>
                            <a:schemeClr val="bg1"/>
                          </a:solidFill>
                          <a:latin typeface="Calibri" panose="020F0502020204030204" pitchFamily="34" charset="0"/>
                        </a:rPr>
                        <a:t>$0</a:t>
                      </a:r>
                      <a:endParaRPr lang="en-US" sz="1400" b="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ctr">
                        <a:lnSpc>
                          <a:spcPts val="1800"/>
                        </a:lnSpc>
                      </a:pPr>
                      <a:r>
                        <a:rPr lang="en-US" sz="1400" b="0" dirty="0" smtClean="0">
                          <a:solidFill>
                            <a:schemeClr val="bg1"/>
                          </a:solidFill>
                          <a:latin typeface="Calibri" panose="020F0502020204030204" pitchFamily="34" charset="0"/>
                        </a:rPr>
                        <a:t>$25</a:t>
                      </a:r>
                      <a:endParaRPr lang="en-US" sz="1400" b="0"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98582594"/>
              </p:ext>
            </p:extLst>
          </p:nvPr>
        </p:nvGraphicFramePr>
        <p:xfrm>
          <a:off x="2594301" y="1679903"/>
          <a:ext cx="6264692" cy="662940"/>
        </p:xfrm>
        <a:graphic>
          <a:graphicData uri="http://schemas.openxmlformats.org/drawingml/2006/table">
            <a:tbl>
              <a:tblPr firstRow="1" bandRow="1">
                <a:tableStyleId>{5940675A-B579-460E-94D1-54222C63F5DA}</a:tableStyleId>
              </a:tblPr>
              <a:tblGrid>
                <a:gridCol w="1241429"/>
                <a:gridCol w="1258785"/>
                <a:gridCol w="1258784"/>
                <a:gridCol w="1246909"/>
                <a:gridCol w="1258785"/>
              </a:tblGrid>
              <a:tr h="558139">
                <a:tc>
                  <a:txBody>
                    <a:bodyPr/>
                    <a:lstStyle/>
                    <a:p>
                      <a:pPr marL="0" algn="ctr" defTabSz="914400" rtl="0" eaLnBrk="1" latinLnBrk="0" hangingPunct="1">
                        <a:lnSpc>
                          <a:spcPts val="1500"/>
                        </a:lnSpc>
                        <a:spcBef>
                          <a:spcPts val="0"/>
                        </a:spcBef>
                        <a:spcAft>
                          <a:spcPts val="0"/>
                        </a:spcAft>
                      </a:pPr>
                      <a:r>
                        <a:rPr lang="en-US" sz="16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B1000</a:t>
                      </a:r>
                    </a:p>
                    <a:p>
                      <a:pPr marL="0" algn="ctr" defTabSz="914400" rtl="0" eaLnBrk="1" latinLnBrk="0" hangingPunct="1">
                        <a:lnSpc>
                          <a:spcPts val="1500"/>
                        </a:lnSpc>
                        <a:spcBef>
                          <a:spcPts val="0"/>
                        </a:spcBef>
                        <a:spcAft>
                          <a:spcPts val="0"/>
                        </a:spcAft>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algn="ctr" defTabSz="914400" rtl="0" eaLnBrk="1" latinLnBrk="0" hangingPunct="1">
                        <a:lnSpc>
                          <a:spcPts val="1500"/>
                        </a:lnSpc>
                        <a:spcBef>
                          <a:spcPts val="0"/>
                        </a:spcBef>
                        <a:spcAft>
                          <a:spcPts val="0"/>
                        </a:spcAft>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P1</a:t>
                      </a:r>
                      <a:endPar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marL="0" algn="ctr" defTabSz="914400" rtl="0" eaLnBrk="1" latinLnBrk="0" hangingPunct="1">
                        <a:lnSpc>
                          <a:spcPts val="1500"/>
                        </a:lnSpc>
                        <a:spcBef>
                          <a:spcPts val="0"/>
                        </a:spcBef>
                        <a:spcAft>
                          <a:spcPts val="0"/>
                        </a:spcAft>
                      </a:pPr>
                      <a:r>
                        <a:rPr lang="en-US" sz="16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C2000 </a:t>
                      </a: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500"/>
                        </a:lnSpc>
                        <a:spcBef>
                          <a:spcPts val="0"/>
                        </a:spcBef>
                        <a:spcAft>
                          <a:spcPts val="0"/>
                        </a:spcAft>
                        <a:buClrTx/>
                        <a:buSzTx/>
                        <a:buFontTx/>
                        <a:buNone/>
                        <a:tabLst/>
                        <a:defRPr/>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500"/>
                        </a:lnSpc>
                        <a:spcBef>
                          <a:spcPts val="0"/>
                        </a:spcBef>
                        <a:spcAft>
                          <a:spcPts val="0"/>
                        </a:spcAft>
                      </a:pPr>
                      <a:r>
                        <a:rPr lang="en-US" sz="16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H1500 </a:t>
                      </a:r>
                      <a:r>
                        <a:rPr lang="en-US" sz="16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500"/>
                        </a:lnSpc>
                        <a:spcBef>
                          <a:spcPts val="0"/>
                        </a:spcBef>
                        <a:spcAft>
                          <a:spcPts val="0"/>
                        </a:spcAft>
                        <a:buClrTx/>
                        <a:buSzTx/>
                        <a:buFontTx/>
                        <a:buNone/>
                        <a:tabLst/>
                        <a:defRPr/>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P3</a:t>
                      </a:r>
                      <a:endParaRPr lang="en-US" sz="16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500"/>
                        </a:lnSpc>
                        <a:spcBef>
                          <a:spcPts val="0"/>
                        </a:spcBef>
                        <a:spcAft>
                          <a:spcPts val="0"/>
                        </a:spcAft>
                      </a:pPr>
                      <a:r>
                        <a:rPr lang="en-US" sz="16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C3000</a:t>
                      </a:r>
                    </a:p>
                    <a:p>
                      <a:pPr algn="ctr">
                        <a:lnSpc>
                          <a:spcPts val="1500"/>
                        </a:lnSpc>
                        <a:spcBef>
                          <a:spcPts val="0"/>
                        </a:spcBef>
                        <a:spcAft>
                          <a:spcPts val="0"/>
                        </a:spcAft>
                      </a:pPr>
                      <a:r>
                        <a:rPr lang="en-US" sz="16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500"/>
                        </a:lnSpc>
                        <a:spcBef>
                          <a:spcPts val="0"/>
                        </a:spcBef>
                        <a:spcAft>
                          <a:spcPts val="0"/>
                        </a:spcAft>
                        <a:buClrTx/>
                        <a:buSzTx/>
                        <a:buFontTx/>
                        <a:buNone/>
                        <a:tabLst/>
                        <a:defRPr/>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6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c>
                  <a:txBody>
                    <a:bodyPr/>
                    <a:lstStyle/>
                    <a:p>
                      <a:pPr marL="0" algn="ctr" defTabSz="914400" rtl="0" eaLnBrk="1" latinLnBrk="0" hangingPunct="1">
                        <a:lnSpc>
                          <a:spcPts val="1500"/>
                        </a:lnSpc>
                        <a:spcBef>
                          <a:spcPts val="0"/>
                        </a:spcBef>
                        <a:spcAft>
                          <a:spcPts val="0"/>
                        </a:spcAft>
                      </a:pPr>
                      <a:r>
                        <a:rPr lang="en-US" sz="16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H2000</a:t>
                      </a:r>
                    </a:p>
                    <a:p>
                      <a:pPr marL="0" algn="ctr" defTabSz="914400" rtl="0" eaLnBrk="1" latinLnBrk="0" hangingPunct="1">
                        <a:lnSpc>
                          <a:spcPts val="1500"/>
                        </a:lnSpc>
                        <a:spcBef>
                          <a:spcPts val="0"/>
                        </a:spcBef>
                        <a:spcAft>
                          <a:spcPts val="0"/>
                        </a:spcAft>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500"/>
                        </a:lnSpc>
                        <a:spcBef>
                          <a:spcPts val="0"/>
                        </a:spcBef>
                        <a:spcAft>
                          <a:spcPts val="0"/>
                        </a:spcAft>
                        <a:buClrTx/>
                        <a:buSzTx/>
                        <a:buFontTx/>
                        <a:buNone/>
                        <a:tabLst/>
                        <a:defRPr/>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P4</a:t>
                      </a:r>
                      <a:endPar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r>
            </a:tbl>
          </a:graphicData>
        </a:graphic>
      </p:graphicFrame>
      <p:sp>
        <p:nvSpPr>
          <p:cNvPr id="7" name="Rectangle 6"/>
          <p:cNvSpPr/>
          <p:nvPr/>
        </p:nvSpPr>
        <p:spPr>
          <a:xfrm>
            <a:off x="676893" y="1679903"/>
            <a:ext cx="1816925" cy="338554"/>
          </a:xfrm>
          <a:prstGeom prst="rect">
            <a:avLst/>
          </a:prstGeom>
        </p:spPr>
        <p:txBody>
          <a:bodyPr wrap="square">
            <a:spAutoFit/>
          </a:bodyPr>
          <a:lstStyle/>
          <a:p>
            <a:r>
              <a:rPr lang="en-US" sz="1600" dirty="0">
                <a:solidFill>
                  <a:schemeClr val="bg1"/>
                </a:solidFill>
                <a:latin typeface="Calibri" panose="020F0502020204030204" pitchFamily="34" charset="0"/>
              </a:rPr>
              <a:t>Total Claims: $475 </a:t>
            </a:r>
          </a:p>
        </p:txBody>
      </p:sp>
      <p:sp>
        <p:nvSpPr>
          <p:cNvPr id="8" name="Rectangle 7"/>
          <p:cNvSpPr/>
          <p:nvPr/>
        </p:nvSpPr>
        <p:spPr>
          <a:xfrm>
            <a:off x="817418" y="6273225"/>
            <a:ext cx="7827818" cy="523220"/>
          </a:xfrm>
          <a:prstGeom prst="rect">
            <a:avLst/>
          </a:prstGeom>
        </p:spPr>
        <p:txBody>
          <a:bodyPr wrap="square">
            <a:spAutoFit/>
          </a:bodyPr>
          <a:lstStyle/>
          <a:p>
            <a:r>
              <a:rPr lang="en-US" sz="1400" b="0" i="1" dirty="0" smtClean="0">
                <a:solidFill>
                  <a:schemeClr val="bg1"/>
                </a:solidFill>
                <a:latin typeface="Calibri" panose="020F0502020204030204" pitchFamily="34" charset="0"/>
              </a:rPr>
              <a:t>For illustrative purposes only; many factors to still consider: DC amount, premiums, and PS funding.  Please see slide 34</a:t>
            </a:r>
            <a:endParaRPr lang="en-US" sz="1400" b="0"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793102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650" y="3643290"/>
            <a:ext cx="7704708" cy="2674269"/>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50" y="1589108"/>
            <a:ext cx="7704708" cy="2054182"/>
          </a:xfrm>
          <a:prstGeom prst="rect">
            <a:avLst/>
          </a:prstGeom>
          <a:effectLst>
            <a:outerShdw blurRad="50800" dist="38100" dir="16200000" rotWithShape="0">
              <a:prstClr val="black">
                <a:alpha val="40000"/>
              </a:prstClr>
            </a:outerShdw>
          </a:effectLst>
        </p:spPr>
      </p:pic>
      <p:sp>
        <p:nvSpPr>
          <p:cNvPr id="3" name="Title 2"/>
          <p:cNvSpPr>
            <a:spLocks noGrp="1"/>
          </p:cNvSpPr>
          <p:nvPr>
            <p:ph type="title"/>
          </p:nvPr>
        </p:nvSpPr>
        <p:spPr/>
        <p:txBody>
          <a:bodyPr/>
          <a:lstStyle/>
          <a:p>
            <a:r>
              <a:rPr lang="en-US" dirty="0" smtClean="0">
                <a:latin typeface="Calibri" panose="020F0502020204030204" pitchFamily="34" charset="0"/>
              </a:rPr>
              <a:t>Dental and Vision Plan Choices</a:t>
            </a:r>
            <a:endParaRPr lang="en-US" dirty="0">
              <a:latin typeface="Calibri" panose="020F0502020204030204" pitchFamily="34" charset="0"/>
            </a:endParaRPr>
          </a:p>
        </p:txBody>
      </p:sp>
      <p:sp>
        <p:nvSpPr>
          <p:cNvPr id="4" name="Content Placeholder 3"/>
          <p:cNvSpPr>
            <a:spLocks noGrp="1"/>
          </p:cNvSpPr>
          <p:nvPr>
            <p:ph idx="1"/>
          </p:nvPr>
        </p:nvSpPr>
        <p:spPr>
          <a:xfrm>
            <a:off x="4393378" y="2009465"/>
            <a:ext cx="4011323" cy="1688481"/>
          </a:xfrm>
        </p:spPr>
        <p:txBody>
          <a:bodyPr/>
          <a:lstStyle/>
          <a:p>
            <a:pPr marL="0" indent="0">
              <a:spcBef>
                <a:spcPts val="0"/>
              </a:spcBef>
              <a:spcAft>
                <a:spcPts val="100"/>
              </a:spcAft>
              <a:buNone/>
            </a:pPr>
            <a:r>
              <a:rPr lang="en-US" sz="2500" b="1" dirty="0" smtClean="0">
                <a:latin typeface="Calibri" panose="020F0502020204030204" pitchFamily="34" charset="0"/>
              </a:rPr>
              <a:t>Dental*</a:t>
            </a:r>
          </a:p>
          <a:p>
            <a:pPr marL="285750" lvl="1" indent="-285750">
              <a:spcBef>
                <a:spcPts val="0"/>
              </a:spcBef>
              <a:spcAft>
                <a:spcPts val="100"/>
              </a:spcAft>
              <a:buFont typeface="Arial" panose="020B0604020202020204" pitchFamily="34" charset="0"/>
              <a:buChar char="•"/>
            </a:pPr>
            <a:r>
              <a:rPr lang="en-US" sz="2250" dirty="0" smtClean="0">
                <a:latin typeface="Calibri" panose="020F0502020204030204" pitchFamily="34" charset="0"/>
              </a:rPr>
              <a:t>Traditional	</a:t>
            </a:r>
          </a:p>
          <a:p>
            <a:pPr marL="285750" lvl="1" indent="-285750">
              <a:spcBef>
                <a:spcPts val="0"/>
              </a:spcBef>
              <a:spcAft>
                <a:spcPts val="100"/>
              </a:spcAft>
              <a:buFont typeface="Arial" panose="020B0604020202020204" pitchFamily="34" charset="0"/>
              <a:buChar char="•"/>
            </a:pPr>
            <a:r>
              <a:rPr lang="en-US" sz="2250" dirty="0" smtClean="0">
                <a:latin typeface="Calibri" panose="020F0502020204030204" pitchFamily="34" charset="0"/>
              </a:rPr>
              <a:t>PPO</a:t>
            </a:r>
          </a:p>
          <a:p>
            <a:pPr marL="285750" lvl="1" indent="-285750">
              <a:spcBef>
                <a:spcPts val="0"/>
              </a:spcBef>
              <a:spcAft>
                <a:spcPts val="100"/>
              </a:spcAft>
              <a:buFont typeface="Arial" panose="020B0604020202020204" pitchFamily="34" charset="0"/>
              <a:buChar char="•"/>
            </a:pPr>
            <a:r>
              <a:rPr lang="en-US" sz="2250" dirty="0" smtClean="0">
                <a:latin typeface="Calibri" panose="020F0502020204030204" pitchFamily="34" charset="0"/>
              </a:rPr>
              <a:t>Passive PPO</a:t>
            </a:r>
            <a:endParaRPr lang="en-US" sz="2250" dirty="0">
              <a:latin typeface="Calibri" panose="020F0502020204030204" pitchFamily="34" charset="0"/>
            </a:endParaRPr>
          </a:p>
        </p:txBody>
      </p:sp>
      <p:sp>
        <p:nvSpPr>
          <p:cNvPr id="5" name="Content Placeholder 3"/>
          <p:cNvSpPr txBox="1">
            <a:spLocks/>
          </p:cNvSpPr>
          <p:nvPr/>
        </p:nvSpPr>
        <p:spPr bwMode="auto">
          <a:xfrm>
            <a:off x="4393378" y="3757170"/>
            <a:ext cx="3848100" cy="26562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spcBef>
                <a:spcPts val="0"/>
              </a:spcBef>
              <a:spcAft>
                <a:spcPts val="100"/>
              </a:spcAft>
              <a:buFontTx/>
              <a:buNone/>
            </a:pPr>
            <a:r>
              <a:rPr lang="en-US" sz="2500" b="1" kern="0" dirty="0" smtClean="0">
                <a:latin typeface="Calibri" panose="020F0502020204030204" pitchFamily="34" charset="0"/>
              </a:rPr>
              <a:t>Vision*</a:t>
            </a:r>
          </a:p>
          <a:p>
            <a:pPr marL="285750" lvl="1" indent="-285750">
              <a:spcBef>
                <a:spcPts val="0"/>
              </a:spcBef>
              <a:spcAft>
                <a:spcPts val="100"/>
              </a:spcAft>
              <a:buFont typeface="Arial" panose="020B0604020202020204" pitchFamily="34" charset="0"/>
              <a:buChar char="•"/>
            </a:pPr>
            <a:r>
              <a:rPr lang="en-US" sz="2250" b="0" i="1" kern="0" dirty="0" smtClean="0">
                <a:latin typeface="Calibri" panose="020F0502020204030204" pitchFamily="34" charset="0"/>
              </a:rPr>
              <a:t>Exam-only</a:t>
            </a:r>
            <a:r>
              <a:rPr lang="en-US" sz="2250" b="0" kern="0" dirty="0" smtClean="0">
                <a:latin typeface="Calibri" panose="020F0502020204030204" pitchFamily="34" charset="0"/>
              </a:rPr>
              <a:t>—exams covered</a:t>
            </a:r>
            <a:br>
              <a:rPr lang="en-US" sz="2250" b="0" kern="0" dirty="0" smtClean="0">
                <a:latin typeface="Calibri" panose="020F0502020204030204" pitchFamily="34" charset="0"/>
              </a:rPr>
            </a:br>
            <a:r>
              <a:rPr lang="en-US" sz="2250" b="0" kern="0" dirty="0" smtClean="0">
                <a:latin typeface="Calibri" panose="020F0502020204030204" pitchFamily="34" charset="0"/>
              </a:rPr>
              <a:t>(glasses, materials discounted)  - No Cost</a:t>
            </a:r>
          </a:p>
          <a:p>
            <a:pPr marL="285750" lvl="1" indent="-285750">
              <a:spcBef>
                <a:spcPts val="0"/>
              </a:spcBef>
              <a:spcAft>
                <a:spcPts val="100"/>
              </a:spcAft>
              <a:buFont typeface="Arial" panose="020B0604020202020204" pitchFamily="34" charset="0"/>
              <a:buChar char="•"/>
            </a:pPr>
            <a:r>
              <a:rPr lang="en-US" sz="2250" b="0" i="1" kern="0" dirty="0" smtClean="0">
                <a:latin typeface="Calibri" panose="020F0502020204030204" pitchFamily="34" charset="0"/>
              </a:rPr>
              <a:t>Full service</a:t>
            </a:r>
            <a:r>
              <a:rPr lang="en-US" sz="2250" b="0" kern="0" dirty="0" smtClean="0">
                <a:latin typeface="Calibri" panose="020F0502020204030204" pitchFamily="34" charset="0"/>
              </a:rPr>
              <a:t>—exam </a:t>
            </a:r>
            <a:br>
              <a:rPr lang="en-US" sz="2250" b="0" kern="0" dirty="0" smtClean="0">
                <a:latin typeface="Calibri" panose="020F0502020204030204" pitchFamily="34" charset="0"/>
              </a:rPr>
            </a:br>
            <a:r>
              <a:rPr lang="en-US" sz="2250" b="0" kern="0" dirty="0" smtClean="0">
                <a:latin typeface="Calibri" panose="020F0502020204030204" pitchFamily="34" charset="0"/>
              </a:rPr>
              <a:t>(glasses, materials benefits</a:t>
            </a:r>
            <a:r>
              <a:rPr lang="en-US" sz="2350" b="0" kern="0" dirty="0" smtClean="0">
                <a:latin typeface="Calibri" panose="020F0502020204030204" pitchFamily="34" charset="0"/>
              </a:rPr>
              <a:t>)</a:t>
            </a:r>
          </a:p>
          <a:p>
            <a:pPr marL="285750" lvl="1" indent="-285750">
              <a:spcBef>
                <a:spcPts val="0"/>
              </a:spcBef>
              <a:spcAft>
                <a:spcPts val="100"/>
              </a:spcAft>
              <a:buFont typeface="Arial" panose="020B0604020202020204" pitchFamily="34" charset="0"/>
              <a:buChar char="•"/>
            </a:pPr>
            <a:r>
              <a:rPr lang="en-US" sz="2350" b="0" kern="0" dirty="0" smtClean="0">
                <a:latin typeface="Calibri" panose="020F0502020204030204" pitchFamily="34" charset="0"/>
              </a:rPr>
              <a:t> - Additional Cost</a:t>
            </a:r>
            <a:endParaRPr lang="en-US" sz="2350" b="0" kern="0" dirty="0">
              <a:latin typeface="Calibri" panose="020F0502020204030204" pitchFamily="34" charset="0"/>
            </a:endParaRPr>
          </a:p>
        </p:txBody>
      </p:sp>
      <p:sp>
        <p:nvSpPr>
          <p:cNvPr id="7" name="Rectangle 6"/>
          <p:cNvSpPr/>
          <p:nvPr/>
        </p:nvSpPr>
        <p:spPr>
          <a:xfrm>
            <a:off x="914399" y="6409652"/>
            <a:ext cx="8360230" cy="338554"/>
          </a:xfrm>
          <a:prstGeom prst="rect">
            <a:avLst/>
          </a:prstGeom>
        </p:spPr>
        <p:txBody>
          <a:bodyPr wrap="square">
            <a:spAutoFit/>
          </a:bodyPr>
          <a:lstStyle/>
          <a:p>
            <a:r>
              <a:rPr lang="en-US" sz="1600" i="1" dirty="0" smtClean="0">
                <a:solidFill>
                  <a:schemeClr val="bg1"/>
                </a:solidFill>
                <a:latin typeface="Calibri" panose="020F0502020204030204" pitchFamily="34" charset="0"/>
              </a:rPr>
              <a:t>* Can use defined contribution to pay for applicable premiums </a:t>
            </a:r>
            <a:endParaRPr lang="en-US" sz="1600"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554302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5462697"/>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4500"/>
              </a:lnSpc>
            </a:pPr>
            <a:r>
              <a:rPr lang="en-US" b="0" kern="0" spc="-60" dirty="0" smtClean="0">
                <a:solidFill>
                  <a:srgbClr val="FFFFFF"/>
                </a:solidFill>
                <a:effectLst>
                  <a:outerShdw blurRad="38100" dist="38100" dir="2700000" algn="tl">
                    <a:srgbClr val="000000">
                      <a:alpha val="43137"/>
                    </a:srgbClr>
                  </a:outerShdw>
                </a:effectLst>
                <a:latin typeface="Calibri" panose="020F0502020204030204" pitchFamily="34" charset="0"/>
              </a:rPr>
              <a:t>Video Segment C: Defined Contribution</a:t>
            </a:r>
            <a:endParaRPr lang="en-US" b="0" kern="0" spc="-6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522" y="804863"/>
            <a:ext cx="6826956" cy="4522858"/>
          </a:xfrm>
          <a:prstGeom prst="rect">
            <a:avLst/>
          </a:prstGeom>
        </p:spPr>
      </p:pic>
    </p:spTree>
    <p:extLst>
      <p:ext uri="{BB962C8B-B14F-4D97-AF65-F5344CB8AC3E}">
        <p14:creationId xmlns:p14="http://schemas.microsoft.com/office/powerpoint/2010/main" val="41843154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37" y="2135375"/>
            <a:ext cx="7978177" cy="3826035"/>
          </a:xfrm>
          <a:prstGeom prst="rect">
            <a:avLst/>
          </a:prstGeom>
          <a:effectLst>
            <a:outerShdw blurRad="50800" dist="38100" dir="5400000" algn="t" rotWithShape="0">
              <a:prstClr val="black">
                <a:alpha val="40000"/>
              </a:prstClr>
            </a:outerShdw>
          </a:effectLst>
        </p:spPr>
      </p:pic>
      <p:sp>
        <p:nvSpPr>
          <p:cNvPr id="2" name="Title 1"/>
          <p:cNvSpPr>
            <a:spLocks noGrp="1"/>
          </p:cNvSpPr>
          <p:nvPr>
            <p:ph type="title"/>
          </p:nvPr>
        </p:nvSpPr>
        <p:spPr>
          <a:xfrm>
            <a:off x="815198" y="863600"/>
            <a:ext cx="8328802" cy="520918"/>
          </a:xfrm>
        </p:spPr>
        <p:txBody>
          <a:bodyPr/>
          <a:lstStyle/>
          <a:p>
            <a:pPr>
              <a:lnSpc>
                <a:spcPts val="3800"/>
              </a:lnSpc>
            </a:pPr>
            <a:r>
              <a:rPr lang="en-US" dirty="0" smtClean="0">
                <a:latin typeface="Calibri" panose="020F0502020204030204" pitchFamily="34" charset="0"/>
              </a:rPr>
              <a:t>What Is a “Defined Contribution” (DC)?</a:t>
            </a:r>
            <a:endParaRPr lang="en-US" dirty="0">
              <a:latin typeface="Calibri" panose="020F0502020204030204" pitchFamily="34" charset="0"/>
            </a:endParaRPr>
          </a:p>
        </p:txBody>
      </p:sp>
      <p:sp>
        <p:nvSpPr>
          <p:cNvPr id="4" name="Content Placeholder 2"/>
          <p:cNvSpPr txBox="1">
            <a:spLocks/>
          </p:cNvSpPr>
          <p:nvPr/>
        </p:nvSpPr>
        <p:spPr bwMode="auto">
          <a:xfrm>
            <a:off x="4570899" y="2370093"/>
            <a:ext cx="4430592" cy="219677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285750" lvl="2" indent="-285750">
              <a:spcBef>
                <a:spcPts val="0"/>
              </a:spcBef>
              <a:spcAft>
                <a:spcPts val="600"/>
              </a:spcAft>
              <a:buClr>
                <a:srgbClr val="00FF00"/>
              </a:buClr>
              <a:buSzPct val="125000"/>
              <a:buFont typeface="Arial" panose="020B0604020202020204" pitchFamily="34" charset="0"/>
              <a:buChar char="•"/>
            </a:pPr>
            <a:r>
              <a:rPr lang="en-US" b="0" kern="0" dirty="0" smtClean="0">
                <a:solidFill>
                  <a:srgbClr val="F4F5F6"/>
                </a:solidFill>
                <a:latin typeface="Calibri" panose="020F0502020204030204" pitchFamily="34" charset="0"/>
                <a:cs typeface="Arial"/>
              </a:rPr>
              <a:t>New approach to cost share</a:t>
            </a:r>
          </a:p>
          <a:p>
            <a:pPr marL="285750" lvl="2" indent="-285750">
              <a:spcBef>
                <a:spcPts val="0"/>
              </a:spcBef>
              <a:spcAft>
                <a:spcPts val="600"/>
              </a:spcAft>
              <a:buClr>
                <a:srgbClr val="00FF00"/>
              </a:buClr>
              <a:buSzPct val="125000"/>
              <a:buFont typeface="Arial" panose="020B0604020202020204" pitchFamily="34" charset="0"/>
              <a:buChar char="•"/>
            </a:pPr>
            <a:r>
              <a:rPr lang="en-US" b="0" kern="0" dirty="0" smtClean="0">
                <a:solidFill>
                  <a:srgbClr val="F4F5F6"/>
                </a:solidFill>
                <a:latin typeface="Calibri" panose="020F0502020204030204" pitchFamily="34" charset="0"/>
                <a:cs typeface="Arial"/>
              </a:rPr>
              <a:t>Fixed-dollar amount (credit) </a:t>
            </a:r>
            <a:br>
              <a:rPr lang="en-US" b="0" kern="0" dirty="0" smtClean="0">
                <a:solidFill>
                  <a:srgbClr val="F4F5F6"/>
                </a:solidFill>
                <a:latin typeface="Calibri" panose="020F0502020204030204" pitchFamily="34" charset="0"/>
                <a:cs typeface="Arial"/>
              </a:rPr>
            </a:br>
            <a:r>
              <a:rPr lang="en-US" b="0" kern="0" dirty="0" smtClean="0">
                <a:solidFill>
                  <a:srgbClr val="F4F5F6"/>
                </a:solidFill>
                <a:latin typeface="Calibri" panose="020F0502020204030204" pitchFamily="34" charset="0"/>
                <a:cs typeface="Arial"/>
              </a:rPr>
              <a:t>from the plan sponsor</a:t>
            </a:r>
          </a:p>
          <a:p>
            <a:pPr marL="285750" lvl="2" indent="-285750">
              <a:spcBef>
                <a:spcPts val="0"/>
              </a:spcBef>
              <a:spcAft>
                <a:spcPts val="600"/>
              </a:spcAft>
              <a:buClr>
                <a:srgbClr val="00FF00"/>
              </a:buClr>
              <a:buSzPct val="125000"/>
              <a:buFont typeface="Arial" panose="020B0604020202020204" pitchFamily="34" charset="0"/>
              <a:buChar char="•"/>
            </a:pPr>
            <a:r>
              <a:rPr lang="en-US" b="0" kern="0" dirty="0" smtClean="0">
                <a:solidFill>
                  <a:srgbClr val="F4F5F6"/>
                </a:solidFill>
                <a:latin typeface="Calibri" panose="020F0502020204030204" pitchFamily="34" charset="0"/>
                <a:cs typeface="Arial"/>
              </a:rPr>
              <a:t>Use </a:t>
            </a:r>
            <a:r>
              <a:rPr lang="en-US" b="0" dirty="0" smtClean="0">
                <a:solidFill>
                  <a:srgbClr val="F4F5F6"/>
                </a:solidFill>
                <a:latin typeface="Calibri" panose="020F0502020204030204" pitchFamily="34" charset="0"/>
              </a:rPr>
              <a:t>to </a:t>
            </a:r>
            <a:r>
              <a:rPr lang="en-US" b="0" dirty="0">
                <a:solidFill>
                  <a:srgbClr val="F4F5F6"/>
                </a:solidFill>
                <a:latin typeface="Calibri" panose="020F0502020204030204" pitchFamily="34" charset="0"/>
              </a:rPr>
              <a:t>“</a:t>
            </a:r>
            <a:r>
              <a:rPr lang="en-US" dirty="0">
                <a:solidFill>
                  <a:srgbClr val="FFFF00"/>
                </a:solidFill>
                <a:effectLst>
                  <a:outerShdw blurRad="38100" dist="38100" dir="2700000" algn="tl">
                    <a:srgbClr val="000000">
                      <a:alpha val="43137"/>
                    </a:srgbClr>
                  </a:outerShdw>
                </a:effectLst>
                <a:latin typeface="Calibri" panose="020F0502020204030204" pitchFamily="34" charset="0"/>
              </a:rPr>
              <a:t>shop for</a:t>
            </a:r>
            <a:r>
              <a:rPr lang="en-US" b="0" dirty="0" smtClean="0">
                <a:solidFill>
                  <a:srgbClr val="F4F5F6"/>
                </a:solidFill>
                <a:latin typeface="Calibri" panose="020F0502020204030204" pitchFamily="34" charset="0"/>
              </a:rPr>
              <a:t>” your HealthFlex plan</a:t>
            </a:r>
          </a:p>
          <a:p>
            <a:pPr marL="800100" lvl="2" indent="0" algn="ctr">
              <a:spcBef>
                <a:spcPts val="0"/>
              </a:spcBef>
              <a:buFont typeface="Trebuchet MS" panose="020B0603020202020204" pitchFamily="34" charset="0"/>
              <a:buNone/>
            </a:pPr>
            <a:r>
              <a:rPr lang="en-US" b="0" kern="0" dirty="0" smtClean="0">
                <a:latin typeface="Arial"/>
                <a:cs typeface="Arial"/>
              </a:rPr>
              <a:t/>
            </a:r>
            <a:br>
              <a:rPr lang="en-US" b="0" kern="0" dirty="0" smtClean="0">
                <a:latin typeface="Arial"/>
                <a:cs typeface="Arial"/>
              </a:rPr>
            </a:br>
            <a:endParaRPr lang="en-US" b="0" kern="0" dirty="0" smtClean="0"/>
          </a:p>
        </p:txBody>
      </p:sp>
    </p:spTree>
    <p:extLst>
      <p:ext uri="{BB962C8B-B14F-4D97-AF65-F5344CB8AC3E}">
        <p14:creationId xmlns:p14="http://schemas.microsoft.com/office/powerpoint/2010/main" val="1504615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41248" y="375242"/>
            <a:ext cx="8302752" cy="1009058"/>
          </a:xfrm>
        </p:spPr>
        <p:txBody>
          <a:bodyPr/>
          <a:lstStyle/>
          <a:p>
            <a:pPr>
              <a:lnSpc>
                <a:spcPts val="3900"/>
              </a:lnSpc>
              <a:defRPr/>
            </a:pPr>
            <a:r>
              <a:rPr lang="en-US" dirty="0" smtClean="0">
                <a:latin typeface="Calibri" panose="020F0502020204030204" pitchFamily="34" charset="0"/>
              </a:rPr>
              <a:t>DC—New Approach</a:t>
            </a:r>
            <a:br>
              <a:rPr lang="en-US" dirty="0" smtClean="0">
                <a:latin typeface="Calibri" panose="020F0502020204030204" pitchFamily="34" charset="0"/>
              </a:rPr>
            </a:br>
            <a:r>
              <a:rPr lang="en-US" dirty="0" smtClean="0">
                <a:latin typeface="Calibri" panose="020F0502020204030204" pitchFamily="34" charset="0"/>
              </a:rPr>
              <a:t>to Employer Cost Share</a:t>
            </a:r>
          </a:p>
        </p:txBody>
      </p:sp>
      <p:sp>
        <p:nvSpPr>
          <p:cNvPr id="8195" name="Content Placeholder 2"/>
          <p:cNvSpPr>
            <a:spLocks noGrp="1"/>
          </p:cNvSpPr>
          <p:nvPr>
            <p:ph idx="1"/>
          </p:nvPr>
        </p:nvSpPr>
        <p:spPr>
          <a:xfrm>
            <a:off x="781050" y="2167450"/>
            <a:ext cx="4990358" cy="3624477"/>
          </a:xfrm>
        </p:spPr>
        <p:txBody>
          <a:bodyPr/>
          <a:lstStyle/>
          <a:p>
            <a:pPr marL="342900" lvl="1" indent="-342900">
              <a:spcBef>
                <a:spcPts val="0"/>
              </a:spcBef>
              <a:spcAft>
                <a:spcPts val="600"/>
              </a:spcAft>
              <a:buSzTx/>
              <a:buFontTx/>
              <a:buChar char="•"/>
              <a:defRPr/>
            </a:pPr>
            <a:r>
              <a:rPr lang="en-US" sz="2700" dirty="0" smtClean="0">
                <a:latin typeface="Calibri" panose="020F0502020204030204" pitchFamily="34" charset="0"/>
              </a:rPr>
              <a:t>Can be </a:t>
            </a:r>
            <a:r>
              <a:rPr lang="en-US" sz="2700" dirty="0">
                <a:latin typeface="Calibri" panose="020F0502020204030204" pitchFamily="34" charset="0"/>
              </a:rPr>
              <a:t>used for </a:t>
            </a:r>
            <a:r>
              <a:rPr lang="en-US" sz="2700" dirty="0" smtClean="0">
                <a:latin typeface="Calibri" panose="020F0502020204030204" pitchFamily="34" charset="0"/>
              </a:rPr>
              <a:t/>
            </a:r>
            <a:br>
              <a:rPr lang="en-US" sz="2700" dirty="0" smtClean="0">
                <a:latin typeface="Calibri" panose="020F0502020204030204" pitchFamily="34" charset="0"/>
              </a:rPr>
            </a:br>
            <a:r>
              <a:rPr lang="en-US" sz="2700" dirty="0" smtClean="0">
                <a:latin typeface="Calibri" panose="020F0502020204030204" pitchFamily="34" charset="0"/>
              </a:rPr>
              <a:t>Medical/Rx,</a:t>
            </a:r>
            <a:r>
              <a:rPr lang="en-US" sz="2700" dirty="0">
                <a:latin typeface="Calibri" panose="020F0502020204030204" pitchFamily="34" charset="0"/>
              </a:rPr>
              <a:t> </a:t>
            </a:r>
            <a:r>
              <a:rPr lang="en-US" sz="2700" dirty="0" smtClean="0">
                <a:latin typeface="Calibri" panose="020F0502020204030204" pitchFamily="34" charset="0"/>
              </a:rPr>
              <a:t>dental </a:t>
            </a:r>
            <a:br>
              <a:rPr lang="en-US" sz="2700" dirty="0" smtClean="0">
                <a:latin typeface="Calibri" panose="020F0502020204030204" pitchFamily="34" charset="0"/>
              </a:rPr>
            </a:br>
            <a:r>
              <a:rPr lang="en-US" sz="2700" dirty="0" smtClean="0">
                <a:latin typeface="Calibri" panose="020F0502020204030204" pitchFamily="34" charset="0"/>
              </a:rPr>
              <a:t>and </a:t>
            </a:r>
            <a:r>
              <a:rPr lang="en-US" sz="2700" dirty="0">
                <a:latin typeface="Calibri" panose="020F0502020204030204" pitchFamily="34" charset="0"/>
              </a:rPr>
              <a:t>vision plan premiums</a:t>
            </a:r>
          </a:p>
          <a:p>
            <a:pPr marL="342900" lvl="1" indent="-342900">
              <a:spcBef>
                <a:spcPts val="0"/>
              </a:spcBef>
              <a:spcAft>
                <a:spcPts val="2300"/>
              </a:spcAft>
              <a:buSzTx/>
              <a:buFontTx/>
              <a:buChar char="•"/>
              <a:defRPr/>
            </a:pPr>
            <a:r>
              <a:rPr lang="en-US" sz="2700" dirty="0" smtClean="0">
                <a:latin typeface="Calibri" panose="020F0502020204030204" pitchFamily="34" charset="0"/>
              </a:rPr>
              <a:t>Appears </a:t>
            </a:r>
            <a:r>
              <a:rPr lang="en-US" sz="2700" dirty="0">
                <a:latin typeface="Calibri" panose="020F0502020204030204" pitchFamily="34" charset="0"/>
              </a:rPr>
              <a:t>as </a:t>
            </a:r>
            <a:r>
              <a:rPr lang="en-US" sz="2700" dirty="0" smtClean="0">
                <a:latin typeface="Calibri" panose="020F0502020204030204" pitchFamily="34" charset="0"/>
              </a:rPr>
              <a:t>monthly “credit</a:t>
            </a:r>
            <a:r>
              <a:rPr lang="en-US" sz="2700" dirty="0">
                <a:latin typeface="Calibri" panose="020F0502020204030204" pitchFamily="34" charset="0"/>
              </a:rPr>
              <a:t>” toward your </a:t>
            </a:r>
            <a:r>
              <a:rPr lang="en-US" sz="2700" dirty="0" err="1" smtClean="0">
                <a:latin typeface="Calibri" panose="020F0502020204030204" pitchFamily="34" charset="0"/>
              </a:rPr>
              <a:t>HealthFlex</a:t>
            </a:r>
            <a:r>
              <a:rPr lang="en-US" sz="2700" dirty="0" smtClean="0">
                <a:latin typeface="Calibri" panose="020F0502020204030204" pitchFamily="34" charset="0"/>
              </a:rPr>
              <a:t> plans </a:t>
            </a:r>
            <a:r>
              <a:rPr lang="en-US" sz="2700" dirty="0">
                <a:latin typeface="Calibri" panose="020F0502020204030204" pitchFamily="34" charset="0"/>
              </a:rPr>
              <a:t>purchase</a:t>
            </a:r>
          </a:p>
          <a:p>
            <a:pPr marL="393700" lvl="1" indent="0">
              <a:spcBef>
                <a:spcPts val="0"/>
              </a:spcBef>
              <a:spcAft>
                <a:spcPts val="1800"/>
              </a:spcAft>
              <a:buNone/>
              <a:defRPr/>
            </a:pPr>
            <a:endParaRPr lang="en-US" sz="2100"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189" t="23834" r="18384" b="29000"/>
          <a:stretch/>
        </p:blipFill>
        <p:spPr bwMode="auto">
          <a:xfrm>
            <a:off x="5528379" y="2155018"/>
            <a:ext cx="2995804" cy="416389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5564003" y="4418859"/>
            <a:ext cx="2960179" cy="502920"/>
          </a:xfrm>
          <a:prstGeom prst="rect">
            <a:avLst/>
          </a:prstGeom>
          <a:noFill/>
          <a:ln w="12700" cap="flat" cmpd="sng" algn="ctr">
            <a:solidFill>
              <a:srgbClr val="0070C0"/>
            </a:solidFill>
            <a:prstDash val="solid"/>
            <a:round/>
            <a:headEnd type="none" w="med" len="med"/>
            <a:tailEnd type="none" w="med" len="med"/>
          </a:ln>
          <a:effectLst>
            <a:glow rad="63500">
              <a:srgbClr val="00B0F0">
                <a:alpha val="40000"/>
              </a:srgbClr>
            </a:glo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6" name="Rectangle 5"/>
          <p:cNvSpPr/>
          <p:nvPr/>
        </p:nvSpPr>
        <p:spPr bwMode="auto">
          <a:xfrm>
            <a:off x="5563241" y="2576202"/>
            <a:ext cx="2926080" cy="576072"/>
          </a:xfrm>
          <a:prstGeom prst="rect">
            <a:avLst/>
          </a:prstGeom>
          <a:noFill/>
          <a:ln w="12700" cap="flat" cmpd="sng" algn="ctr">
            <a:solidFill>
              <a:srgbClr val="0070C0"/>
            </a:solidFill>
            <a:prstDash val="solid"/>
            <a:round/>
            <a:headEnd type="none" w="med" len="med"/>
            <a:tailEnd type="none" w="med" len="med"/>
          </a:ln>
          <a:effectLst>
            <a:glow rad="63500">
              <a:srgbClr val="00B0F0">
                <a:alpha val="40000"/>
              </a:srgbClr>
            </a:glo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Tree>
    <p:extLst>
      <p:ext uri="{BB962C8B-B14F-4D97-AF65-F5344CB8AC3E}">
        <p14:creationId xmlns:p14="http://schemas.microsoft.com/office/powerpoint/2010/main" val="3920086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304" y="2006441"/>
            <a:ext cx="7253641" cy="2560109"/>
          </a:xfrm>
          <a:prstGeom prst="rect">
            <a:avLst/>
          </a:prstGeom>
        </p:spPr>
      </p:pic>
      <p:sp>
        <p:nvSpPr>
          <p:cNvPr id="16386" name="Title 1"/>
          <p:cNvSpPr>
            <a:spLocks noGrp="1"/>
          </p:cNvSpPr>
          <p:nvPr>
            <p:ph type="title"/>
          </p:nvPr>
        </p:nvSpPr>
        <p:spPr>
          <a:xfrm>
            <a:off x="792272" y="855226"/>
            <a:ext cx="8011160" cy="484188"/>
          </a:xfrm>
        </p:spPr>
        <p:txBody>
          <a:bodyPr/>
          <a:lstStyle/>
          <a:p>
            <a:pPr>
              <a:lnSpc>
                <a:spcPts val="3900"/>
              </a:lnSpc>
              <a:defRPr/>
            </a:pPr>
            <a:r>
              <a:rPr lang="en-US" dirty="0" smtClean="0">
                <a:latin typeface="Calibri" panose="020F0502020204030204" pitchFamily="34" charset="0"/>
              </a:rPr>
              <a:t>DC Helps You Pay for Plan</a:t>
            </a:r>
            <a:r>
              <a:rPr lang="en-US" sz="3200" spc="-70" dirty="0"/>
              <a:t/>
            </a:r>
            <a:br>
              <a:rPr lang="en-US" sz="3200" spc="-70" dirty="0"/>
            </a:br>
            <a:endParaRPr lang="en-US" sz="3200" dirty="0" smtClean="0"/>
          </a:p>
        </p:txBody>
      </p:sp>
      <p:sp>
        <p:nvSpPr>
          <p:cNvPr id="6" name="TextBox 5"/>
          <p:cNvSpPr txBox="1"/>
          <p:nvPr/>
        </p:nvSpPr>
        <p:spPr>
          <a:xfrm>
            <a:off x="2741227" y="2829747"/>
            <a:ext cx="5279763" cy="584775"/>
          </a:xfrm>
          <a:prstGeom prst="rect">
            <a:avLst/>
          </a:prstGeom>
          <a:noFill/>
        </p:spPr>
        <p:txBody>
          <a:bodyPr wrap="square" rtlCol="0">
            <a:spAutoFit/>
          </a:bodyPr>
          <a:lstStyle/>
          <a:p>
            <a:pPr defTabSz="1377950">
              <a:tabLst>
                <a:tab pos="569913" algn="ctr"/>
                <a:tab pos="2517775" algn="ctr"/>
                <a:tab pos="4346575" algn="ctr"/>
              </a:tabLst>
            </a:pPr>
            <a:r>
              <a:rPr lang="en-US" sz="3200" dirty="0" smtClean="0">
                <a:solidFill>
                  <a:schemeClr val="bg1"/>
                </a:solidFill>
                <a:latin typeface="Calibri" panose="020F0502020204030204" pitchFamily="34" charset="0"/>
              </a:rPr>
              <a:t>	$600	$700	-$100</a:t>
            </a:r>
            <a:endParaRPr lang="en-US" sz="3200" dirty="0">
              <a:solidFill>
                <a:schemeClr val="bg1"/>
              </a:solidFill>
              <a:latin typeface="Calibri" panose="020F0502020204030204" pitchFamily="34" charset="0"/>
            </a:endParaRPr>
          </a:p>
        </p:txBody>
      </p:sp>
      <p:sp>
        <p:nvSpPr>
          <p:cNvPr id="9" name="Rounded Rectangle 8"/>
          <p:cNvSpPr/>
          <p:nvPr/>
        </p:nvSpPr>
        <p:spPr>
          <a:xfrm>
            <a:off x="2666498" y="2053941"/>
            <a:ext cx="1636776" cy="527804"/>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fontAlgn="b">
              <a:lnSpc>
                <a:spcPts val="1500"/>
              </a:lnSpc>
              <a:spcBef>
                <a:spcPts val="0"/>
              </a:spcBef>
              <a:spcAft>
                <a:spcPts val="0"/>
              </a:spcAft>
              <a:defRPr/>
            </a:pPr>
            <a:r>
              <a:rPr lang="en-US" sz="1500" dirty="0">
                <a:effectLst>
                  <a:outerShdw blurRad="38100" dist="38100" dir="2700000" algn="tl">
                    <a:srgbClr val="000000">
                      <a:alpha val="43137"/>
                    </a:srgbClr>
                  </a:outerShdw>
                </a:effectLst>
                <a:latin typeface="Calibri" panose="020F0502020204030204" pitchFamily="34" charset="0"/>
              </a:rPr>
              <a:t>Monthly DC </a:t>
            </a:r>
            <a:r>
              <a:rPr lang="en-US" sz="1500" dirty="0" smtClean="0">
                <a:effectLst>
                  <a:outerShdw blurRad="38100" dist="38100" dir="2700000" algn="tl">
                    <a:srgbClr val="000000">
                      <a:alpha val="43137"/>
                    </a:srgbClr>
                  </a:outerShdw>
                </a:effectLst>
                <a:latin typeface="Calibri" panose="020F0502020204030204" pitchFamily="34" charset="0"/>
              </a:rPr>
              <a:t/>
            </a:r>
            <a:br>
              <a:rPr lang="en-US" sz="1500" dirty="0" smtClean="0">
                <a:effectLst>
                  <a:outerShdw blurRad="38100" dist="38100" dir="2700000" algn="tl">
                    <a:srgbClr val="000000">
                      <a:alpha val="43137"/>
                    </a:srgbClr>
                  </a:outerShdw>
                </a:effectLst>
                <a:latin typeface="Calibri" panose="020F0502020204030204" pitchFamily="34" charset="0"/>
              </a:rPr>
            </a:br>
            <a:r>
              <a:rPr lang="en-US" sz="1500" dirty="0" smtClean="0">
                <a:effectLst>
                  <a:outerShdw blurRad="38100" dist="38100" dir="2700000" algn="tl">
                    <a:srgbClr val="000000">
                      <a:alpha val="43137"/>
                    </a:srgbClr>
                  </a:outerShdw>
                </a:effectLst>
                <a:latin typeface="Calibri" panose="020F0502020204030204" pitchFamily="34" charset="0"/>
              </a:rPr>
              <a:t>Amount</a:t>
            </a:r>
            <a:endParaRPr lang="en-US" sz="1500" dirty="0">
              <a:effectLst>
                <a:outerShdw blurRad="38100" dist="38100" dir="2700000" algn="tl">
                  <a:srgbClr val="000000">
                    <a:alpha val="43137"/>
                  </a:srgbClr>
                </a:outerShdw>
              </a:effectLst>
              <a:latin typeface="Calibri" panose="020F0502020204030204" pitchFamily="34" charset="0"/>
            </a:endParaRPr>
          </a:p>
        </p:txBody>
      </p:sp>
      <p:sp>
        <p:nvSpPr>
          <p:cNvPr id="18" name="Rounded Rectangle 17"/>
          <p:cNvSpPr/>
          <p:nvPr/>
        </p:nvSpPr>
        <p:spPr>
          <a:xfrm>
            <a:off x="4529502" y="2053941"/>
            <a:ext cx="1631961" cy="527804"/>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fontAlgn="b">
              <a:lnSpc>
                <a:spcPts val="1500"/>
              </a:lnSpc>
              <a:spcBef>
                <a:spcPts val="0"/>
              </a:spcBef>
              <a:spcAft>
                <a:spcPts val="0"/>
              </a:spcAft>
              <a:defRPr/>
            </a:pPr>
            <a:r>
              <a:rPr lang="en-US" sz="1500" dirty="0">
                <a:effectLst>
                  <a:outerShdw blurRad="38100" dist="38100" dir="2700000" algn="tl">
                    <a:srgbClr val="000000">
                      <a:alpha val="43137"/>
                    </a:srgbClr>
                  </a:outerShdw>
                </a:effectLst>
                <a:latin typeface="Calibri" panose="020F0502020204030204" pitchFamily="34" charset="0"/>
              </a:rPr>
              <a:t>Monthly </a:t>
            </a:r>
            <a:r>
              <a:rPr lang="en-US" sz="1500" dirty="0" smtClean="0">
                <a:effectLst>
                  <a:outerShdw blurRad="38100" dist="38100" dir="2700000" algn="tl">
                    <a:srgbClr val="000000">
                      <a:alpha val="43137"/>
                    </a:srgbClr>
                  </a:outerShdw>
                </a:effectLst>
                <a:latin typeface="Calibri" panose="020F0502020204030204" pitchFamily="34" charset="0"/>
              </a:rPr>
              <a:t>Medical </a:t>
            </a:r>
            <a:br>
              <a:rPr lang="en-US" sz="1500" dirty="0" smtClean="0">
                <a:effectLst>
                  <a:outerShdw blurRad="38100" dist="38100" dir="2700000" algn="tl">
                    <a:srgbClr val="000000">
                      <a:alpha val="43137"/>
                    </a:srgbClr>
                  </a:outerShdw>
                </a:effectLst>
                <a:latin typeface="Calibri" panose="020F0502020204030204" pitchFamily="34" charset="0"/>
              </a:rPr>
            </a:br>
            <a:r>
              <a:rPr lang="en-US" sz="1500" dirty="0" smtClean="0">
                <a:effectLst>
                  <a:outerShdw blurRad="38100" dist="38100" dir="2700000" algn="tl">
                    <a:srgbClr val="000000">
                      <a:alpha val="43137"/>
                    </a:srgbClr>
                  </a:outerShdw>
                </a:effectLst>
                <a:latin typeface="Calibri" panose="020F0502020204030204" pitchFamily="34" charset="0"/>
              </a:rPr>
              <a:t>Premium</a:t>
            </a:r>
            <a:endParaRPr lang="en-US" sz="1500" dirty="0">
              <a:effectLst>
                <a:outerShdw blurRad="38100" dist="38100" dir="2700000" algn="tl">
                  <a:srgbClr val="000000">
                    <a:alpha val="43137"/>
                  </a:srgbClr>
                </a:outerShdw>
              </a:effectLst>
              <a:latin typeface="Calibri" panose="020F0502020204030204" pitchFamily="34" charset="0"/>
            </a:endParaRPr>
          </a:p>
        </p:txBody>
      </p:sp>
      <p:sp>
        <p:nvSpPr>
          <p:cNvPr id="19" name="Rounded Rectangle 18"/>
          <p:cNvSpPr/>
          <p:nvPr/>
        </p:nvSpPr>
        <p:spPr>
          <a:xfrm>
            <a:off x="6358746" y="2046647"/>
            <a:ext cx="1636776" cy="519291"/>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tIns="137160" bIns="137160" anchor="ctr" anchorCtr="0">
            <a:spAutoFit/>
          </a:bodyPr>
          <a:lstStyle/>
          <a:p>
            <a:pPr algn="ctr" fontAlgn="b">
              <a:lnSpc>
                <a:spcPts val="1500"/>
              </a:lnSpc>
              <a:spcBef>
                <a:spcPts val="0"/>
              </a:spcBef>
              <a:spcAft>
                <a:spcPts val="0"/>
              </a:spcAft>
              <a:defRPr/>
            </a:pPr>
            <a:r>
              <a:rPr lang="en-US" sz="1500" dirty="0" smtClean="0">
                <a:effectLst>
                  <a:outerShdw blurRad="38100" dist="38100" dir="2700000" algn="tl">
                    <a:srgbClr val="000000">
                      <a:alpha val="43137"/>
                    </a:srgbClr>
                  </a:outerShdw>
                </a:effectLst>
                <a:latin typeface="Calibri" panose="020F0502020204030204" pitchFamily="34" charset="0"/>
              </a:rPr>
              <a:t>Difference</a:t>
            </a:r>
            <a:endParaRPr lang="en-US" sz="1500" dirty="0">
              <a:effectLst>
                <a:outerShdw blurRad="38100" dist="38100" dir="2700000" algn="tl">
                  <a:srgbClr val="000000">
                    <a:alpha val="43137"/>
                  </a:srgbClr>
                </a:outerShdw>
              </a:effectLst>
              <a:latin typeface="Calibri" panose="020F0502020204030204" pitchFamily="34" charset="0"/>
            </a:endParaRPr>
          </a:p>
        </p:txBody>
      </p:sp>
      <p:sp>
        <p:nvSpPr>
          <p:cNvPr id="33" name="TextBox 32"/>
          <p:cNvSpPr txBox="1"/>
          <p:nvPr/>
        </p:nvSpPr>
        <p:spPr>
          <a:xfrm>
            <a:off x="2739252" y="3777772"/>
            <a:ext cx="5279763" cy="584775"/>
          </a:xfrm>
          <a:prstGeom prst="rect">
            <a:avLst/>
          </a:prstGeom>
          <a:noFill/>
        </p:spPr>
        <p:txBody>
          <a:bodyPr wrap="square" rtlCol="0">
            <a:spAutoFit/>
          </a:bodyPr>
          <a:lstStyle/>
          <a:p>
            <a:pPr defTabSz="1377950">
              <a:tabLst>
                <a:tab pos="569913" algn="ctr"/>
                <a:tab pos="2517775" algn="ctr"/>
                <a:tab pos="4405313" algn="ctr"/>
              </a:tabLst>
            </a:pPr>
            <a:r>
              <a:rPr lang="en-US" sz="3200" dirty="0" smtClean="0">
                <a:solidFill>
                  <a:schemeClr val="bg1"/>
                </a:solidFill>
                <a:latin typeface="Calibri" panose="020F0502020204030204" pitchFamily="34" charset="0"/>
              </a:rPr>
              <a:t>	$600	$500	$100</a:t>
            </a:r>
            <a:endParaRPr lang="en-US" sz="3200" dirty="0">
              <a:solidFill>
                <a:schemeClr val="bg1"/>
              </a:solidFill>
              <a:latin typeface="Calibri" panose="020F0502020204030204" pitchFamily="34" charset="0"/>
            </a:endParaRPr>
          </a:p>
        </p:txBody>
      </p:sp>
      <p:grpSp>
        <p:nvGrpSpPr>
          <p:cNvPr id="10" name="Group 9"/>
          <p:cNvGrpSpPr/>
          <p:nvPr/>
        </p:nvGrpSpPr>
        <p:grpSpPr>
          <a:xfrm>
            <a:off x="850254" y="4617322"/>
            <a:ext cx="7308206" cy="915635"/>
            <a:chOff x="790879" y="4795447"/>
            <a:chExt cx="7308206" cy="915635"/>
          </a:xfrm>
          <a:solidFill>
            <a:srgbClr val="CCCCFF"/>
          </a:solidFill>
        </p:grpSpPr>
        <p:sp>
          <p:nvSpPr>
            <p:cNvPr id="24" name="Rectangle 23"/>
            <p:cNvSpPr/>
            <p:nvPr/>
          </p:nvSpPr>
          <p:spPr>
            <a:xfrm>
              <a:off x="5232496" y="4795447"/>
              <a:ext cx="2866589" cy="915635"/>
            </a:xfrm>
            <a:prstGeom prst="rect">
              <a:avLst/>
            </a:prstGeom>
            <a:grpFill/>
            <a:ln>
              <a:solidFill>
                <a:srgbClr val="7030A0"/>
              </a:solidFill>
            </a:ln>
          </p:spPr>
          <p:txBody>
            <a:bodyPr wrap="square" tIns="91440" bIns="91440" anchor="ctr" anchorCtr="0">
              <a:spAutoFit/>
            </a:bodyPr>
            <a:lstStyle/>
            <a:p>
              <a:pPr marL="0" lvl="1" fontAlgn="auto">
                <a:lnSpc>
                  <a:spcPts val="1900"/>
                </a:lnSpc>
                <a:spcBef>
                  <a:spcPts val="0"/>
                </a:spcBef>
                <a:spcAft>
                  <a:spcPts val="0"/>
                </a:spcAft>
                <a:defRPr/>
              </a:pPr>
              <a:r>
                <a:rPr lang="en-US" sz="1600" kern="0" dirty="0">
                  <a:solidFill>
                    <a:schemeClr val="bg1"/>
                  </a:solidFill>
                  <a:latin typeface="Calibri" panose="020F0502020204030204" pitchFamily="34" charset="0"/>
                </a:rPr>
                <a:t>Additional monthly cost is deducted from your  </a:t>
              </a:r>
              <a:r>
                <a:rPr lang="en-US" sz="1600" kern="0" dirty="0" smtClean="0">
                  <a:solidFill>
                    <a:schemeClr val="bg1"/>
                  </a:solidFill>
                  <a:latin typeface="Calibri" panose="020F0502020204030204" pitchFamily="34" charset="0"/>
                </a:rPr>
                <a:t>paycheck (if applicable)</a:t>
              </a:r>
              <a:endParaRPr lang="en-US" sz="1600" kern="0" dirty="0">
                <a:solidFill>
                  <a:schemeClr val="bg1"/>
                </a:solidFill>
                <a:latin typeface="Calibri" panose="020F0502020204030204" pitchFamily="34" charset="0"/>
              </a:endParaRPr>
            </a:p>
          </p:txBody>
        </p:sp>
        <p:sp>
          <p:nvSpPr>
            <p:cNvPr id="26" name="Pentagon 25"/>
            <p:cNvSpPr/>
            <p:nvPr/>
          </p:nvSpPr>
          <p:spPr>
            <a:xfrm>
              <a:off x="3906980" y="4910364"/>
              <a:ext cx="1199407" cy="685800"/>
            </a:xfrm>
            <a:prstGeom prst="homePlate">
              <a:avLst>
                <a:gd name="adj" fmla="val 25580"/>
              </a:avLst>
            </a:prstGeom>
            <a:grpFill/>
            <a:ln>
              <a:solidFill>
                <a:srgbClr val="7030A0"/>
              </a:solidFill>
            </a:ln>
          </p:spPr>
          <p:txBody>
            <a:bodyPr wrap="square" tIns="91440" bIns="91440" anchor="ctr" anchorCtr="0">
              <a:spAutoFit/>
            </a:bodyPr>
            <a:lstStyle/>
            <a:p>
              <a:pPr algn="ctr">
                <a:lnSpc>
                  <a:spcPts val="1900"/>
                </a:lnSpc>
              </a:pPr>
              <a:r>
                <a:rPr lang="en-US" sz="1600" dirty="0" smtClean="0">
                  <a:solidFill>
                    <a:schemeClr val="bg1"/>
                  </a:solidFill>
                  <a:latin typeface="Calibri" panose="020F0502020204030204" pitchFamily="34" charset="0"/>
                </a:rPr>
                <a:t>You owe</a:t>
              </a:r>
              <a:br>
                <a:rPr lang="en-US" sz="1600" dirty="0" smtClean="0">
                  <a:solidFill>
                    <a:schemeClr val="bg1"/>
                  </a:solidFill>
                  <a:latin typeface="Calibri" panose="020F0502020204030204" pitchFamily="34" charset="0"/>
                </a:rPr>
              </a:br>
              <a:r>
                <a:rPr lang="en-US" sz="1600" dirty="0" smtClean="0">
                  <a:solidFill>
                    <a:schemeClr val="bg1"/>
                  </a:solidFill>
                  <a:latin typeface="Calibri" panose="020F0502020204030204" pitchFamily="34" charset="0"/>
                </a:rPr>
                <a:t>MORE</a:t>
              </a:r>
              <a:endParaRPr lang="en-US" sz="1600" dirty="0">
                <a:solidFill>
                  <a:schemeClr val="bg1"/>
                </a:solidFill>
                <a:latin typeface="Calibri" panose="020F0502020204030204" pitchFamily="34" charset="0"/>
              </a:endParaRPr>
            </a:p>
          </p:txBody>
        </p:sp>
        <p:sp>
          <p:nvSpPr>
            <p:cNvPr id="27" name="Pentagon 26"/>
            <p:cNvSpPr/>
            <p:nvPr/>
          </p:nvSpPr>
          <p:spPr>
            <a:xfrm>
              <a:off x="790879" y="4906843"/>
              <a:ext cx="3004705" cy="685800"/>
            </a:xfrm>
            <a:prstGeom prst="homePlate">
              <a:avLst>
                <a:gd name="adj" fmla="val 23848"/>
              </a:avLst>
            </a:prstGeom>
            <a:grpFill/>
            <a:ln>
              <a:solidFill>
                <a:srgbClr val="7030A0"/>
              </a:solidFill>
            </a:ln>
          </p:spPr>
          <p:txBody>
            <a:bodyPr wrap="square" tIns="91440" bIns="91440" anchor="ctr" anchorCtr="0">
              <a:spAutoFit/>
            </a:bodyPr>
            <a:lstStyle/>
            <a:p>
              <a:pPr>
                <a:lnSpc>
                  <a:spcPts val="1900"/>
                </a:lnSpc>
              </a:pPr>
              <a:r>
                <a:rPr lang="en-US" sz="1600" dirty="0">
                  <a:solidFill>
                    <a:schemeClr val="bg1"/>
                  </a:solidFill>
                  <a:latin typeface="Calibri" panose="020F0502020204030204" pitchFamily="34" charset="0"/>
                </a:rPr>
                <a:t>Premium (plan choice) </a:t>
              </a:r>
              <a:r>
                <a:rPr lang="en-US" sz="1600" dirty="0" smtClean="0">
                  <a:solidFill>
                    <a:schemeClr val="bg1"/>
                  </a:solidFill>
                  <a:latin typeface="Calibri" panose="020F0502020204030204" pitchFamily="34" charset="0"/>
                </a:rPr>
                <a:t/>
              </a:r>
              <a:br>
                <a:rPr lang="en-US" sz="1600" dirty="0" smtClean="0">
                  <a:solidFill>
                    <a:schemeClr val="bg1"/>
                  </a:solidFill>
                  <a:latin typeface="Calibri" panose="020F0502020204030204" pitchFamily="34" charset="0"/>
                </a:rPr>
              </a:br>
              <a:r>
                <a:rPr lang="en-US" sz="1600" dirty="0" smtClean="0">
                  <a:solidFill>
                    <a:schemeClr val="bg1"/>
                  </a:solidFill>
                  <a:latin typeface="Calibri" panose="020F0502020204030204" pitchFamily="34" charset="0"/>
                </a:rPr>
                <a:t>more </a:t>
              </a:r>
              <a:r>
                <a:rPr lang="en-US" sz="1600" dirty="0">
                  <a:solidFill>
                    <a:schemeClr val="bg1"/>
                  </a:solidFill>
                  <a:latin typeface="Calibri" panose="020F0502020204030204" pitchFamily="34" charset="0"/>
                </a:rPr>
                <a:t>than </a:t>
              </a:r>
              <a:r>
                <a:rPr lang="en-US" sz="1600" dirty="0" smtClean="0">
                  <a:solidFill>
                    <a:schemeClr val="bg1"/>
                  </a:solidFill>
                  <a:latin typeface="Calibri" panose="020F0502020204030204" pitchFamily="34" charset="0"/>
                </a:rPr>
                <a:t>allocated </a:t>
              </a:r>
              <a:r>
                <a:rPr lang="en-US" sz="1600" dirty="0">
                  <a:solidFill>
                    <a:schemeClr val="bg1"/>
                  </a:solidFill>
                  <a:latin typeface="Calibri" panose="020F0502020204030204" pitchFamily="34" charset="0"/>
                </a:rPr>
                <a:t>DC (credit)</a:t>
              </a:r>
            </a:p>
          </p:txBody>
        </p:sp>
      </p:grpSp>
      <p:grpSp>
        <p:nvGrpSpPr>
          <p:cNvPr id="11" name="Group 10"/>
          <p:cNvGrpSpPr/>
          <p:nvPr/>
        </p:nvGrpSpPr>
        <p:grpSpPr>
          <a:xfrm>
            <a:off x="848279" y="5684815"/>
            <a:ext cx="7333818" cy="1056700"/>
            <a:chOff x="788904" y="5684815"/>
            <a:chExt cx="7333818" cy="1056700"/>
          </a:xfrm>
        </p:grpSpPr>
        <p:sp>
          <p:nvSpPr>
            <p:cNvPr id="35" name="Rectangle 34"/>
            <p:cNvSpPr/>
            <p:nvPr/>
          </p:nvSpPr>
          <p:spPr>
            <a:xfrm>
              <a:off x="5254272" y="5684815"/>
              <a:ext cx="2868450" cy="1056700"/>
            </a:xfrm>
            <a:prstGeom prst="rect">
              <a:avLst/>
            </a:prstGeom>
            <a:solidFill>
              <a:srgbClr val="99CCFF"/>
            </a:solidFill>
            <a:ln>
              <a:solidFill>
                <a:srgbClr val="00B0F0"/>
              </a:solidFill>
            </a:ln>
          </p:spPr>
          <p:txBody>
            <a:bodyPr wrap="square" tIns="91440" bIns="91440" anchor="ctr" anchorCtr="0">
              <a:spAutoFit/>
            </a:bodyPr>
            <a:lstStyle/>
            <a:p>
              <a:pPr marL="0" lvl="1" fontAlgn="auto">
                <a:lnSpc>
                  <a:spcPts val="1700"/>
                </a:lnSpc>
                <a:spcBef>
                  <a:spcPts val="0"/>
                </a:spcBef>
                <a:spcAft>
                  <a:spcPts val="0"/>
                </a:spcAft>
                <a:defRPr/>
              </a:pPr>
              <a:r>
                <a:rPr lang="en-US" sz="1600" kern="0" dirty="0">
                  <a:solidFill>
                    <a:schemeClr val="bg1"/>
                  </a:solidFill>
                  <a:latin typeface="Calibri" panose="020F0502020204030204" pitchFamily="34" charset="0"/>
                  <a:sym typeface="Wingdings" panose="05000000000000000000" pitchFamily="2" charset="2"/>
                </a:rPr>
                <a:t>Remaining monthly DC balance </a:t>
              </a:r>
              <a:r>
                <a:rPr lang="en-US" sz="1600" kern="0" dirty="0" smtClean="0">
                  <a:solidFill>
                    <a:schemeClr val="bg1"/>
                  </a:solidFill>
                  <a:latin typeface="Calibri" panose="020F0502020204030204" pitchFamily="34" charset="0"/>
                  <a:sym typeface="Wingdings" panose="05000000000000000000" pitchFamily="2" charset="2"/>
                </a:rPr>
                <a:t/>
              </a:r>
              <a:br>
                <a:rPr lang="en-US" sz="1600" kern="0" dirty="0" smtClean="0">
                  <a:solidFill>
                    <a:schemeClr val="bg1"/>
                  </a:solidFill>
                  <a:latin typeface="Calibri" panose="020F0502020204030204" pitchFamily="34" charset="0"/>
                  <a:sym typeface="Wingdings" panose="05000000000000000000" pitchFamily="2" charset="2"/>
                </a:rPr>
              </a:br>
              <a:r>
                <a:rPr lang="en-US" sz="1600" kern="0" dirty="0" smtClean="0">
                  <a:solidFill>
                    <a:schemeClr val="bg1"/>
                  </a:solidFill>
                  <a:latin typeface="Calibri" panose="020F0502020204030204" pitchFamily="34" charset="0"/>
                  <a:sym typeface="Wingdings" panose="05000000000000000000" pitchFamily="2" charset="2"/>
                </a:rPr>
                <a:t>is </a:t>
              </a:r>
              <a:r>
                <a:rPr lang="en-US" sz="1600" kern="0" dirty="0">
                  <a:solidFill>
                    <a:schemeClr val="bg1"/>
                  </a:solidFill>
                  <a:latin typeface="Calibri" panose="020F0502020204030204" pitchFamily="34" charset="0"/>
                  <a:sym typeface="Wingdings" panose="05000000000000000000" pitchFamily="2" charset="2"/>
                </a:rPr>
                <a:t>credited to your HRA or HSA </a:t>
              </a:r>
              <a:r>
                <a:rPr lang="en-US" sz="1600" kern="0" dirty="0" smtClean="0">
                  <a:solidFill>
                    <a:schemeClr val="bg1"/>
                  </a:solidFill>
                  <a:latin typeface="Calibri" panose="020F0502020204030204" pitchFamily="34" charset="0"/>
                  <a:sym typeface="Wingdings" panose="05000000000000000000" pitchFamily="2" charset="2"/>
                </a:rPr>
                <a:t>(if applicable; depending </a:t>
              </a:r>
              <a:r>
                <a:rPr lang="en-US" sz="1600" kern="0" dirty="0">
                  <a:solidFill>
                    <a:schemeClr val="bg1"/>
                  </a:solidFill>
                  <a:latin typeface="Calibri" panose="020F0502020204030204" pitchFamily="34" charset="0"/>
                  <a:sym typeface="Wingdings" panose="05000000000000000000" pitchFamily="2" charset="2"/>
                </a:rPr>
                <a:t>on plan selected)</a:t>
              </a:r>
              <a:endParaRPr lang="en-US" sz="1600" kern="0" dirty="0">
                <a:solidFill>
                  <a:schemeClr val="bg1"/>
                </a:solidFill>
                <a:latin typeface="Calibri" panose="020F0502020204030204" pitchFamily="34" charset="0"/>
              </a:endParaRPr>
            </a:p>
          </p:txBody>
        </p:sp>
        <p:sp>
          <p:nvSpPr>
            <p:cNvPr id="36" name="Pentagon 35"/>
            <p:cNvSpPr/>
            <p:nvPr/>
          </p:nvSpPr>
          <p:spPr>
            <a:xfrm>
              <a:off x="3905005" y="5812397"/>
              <a:ext cx="1199407" cy="841248"/>
            </a:xfrm>
            <a:prstGeom prst="homePlate">
              <a:avLst>
                <a:gd name="adj" fmla="val 25580"/>
              </a:avLst>
            </a:prstGeom>
            <a:solidFill>
              <a:srgbClr val="99CCFF"/>
            </a:solidFill>
            <a:ln>
              <a:solidFill>
                <a:srgbClr val="00B0F0"/>
              </a:solidFill>
            </a:ln>
          </p:spPr>
          <p:txBody>
            <a:bodyPr wrap="square" tIns="91440" bIns="91440" anchor="ctr" anchorCtr="0">
              <a:spAutoFit/>
            </a:bodyPr>
            <a:lstStyle/>
            <a:p>
              <a:pPr algn="ctr">
                <a:lnSpc>
                  <a:spcPts val="1900"/>
                </a:lnSpc>
              </a:pPr>
              <a:r>
                <a:rPr lang="en-US" sz="1600" dirty="0" smtClean="0">
                  <a:solidFill>
                    <a:schemeClr val="bg1"/>
                  </a:solidFill>
                  <a:latin typeface="Calibri" panose="020F0502020204030204" pitchFamily="34" charset="0"/>
                </a:rPr>
                <a:t>You owe</a:t>
              </a:r>
              <a:br>
                <a:rPr lang="en-US" sz="1600" dirty="0" smtClean="0">
                  <a:solidFill>
                    <a:schemeClr val="bg1"/>
                  </a:solidFill>
                  <a:latin typeface="Calibri" panose="020F0502020204030204" pitchFamily="34" charset="0"/>
                </a:rPr>
              </a:br>
              <a:r>
                <a:rPr lang="en-US" sz="1600" dirty="0" smtClean="0">
                  <a:solidFill>
                    <a:schemeClr val="bg1"/>
                  </a:solidFill>
                  <a:latin typeface="Calibri" panose="020F0502020204030204" pitchFamily="34" charset="0"/>
                </a:rPr>
                <a:t>NOTHING</a:t>
              </a:r>
              <a:endParaRPr lang="en-US" sz="1600" dirty="0">
                <a:solidFill>
                  <a:schemeClr val="bg1"/>
                </a:solidFill>
                <a:latin typeface="Calibri" panose="020F0502020204030204" pitchFamily="34" charset="0"/>
              </a:endParaRPr>
            </a:p>
          </p:txBody>
        </p:sp>
        <p:sp>
          <p:nvSpPr>
            <p:cNvPr id="37" name="Pentagon 36"/>
            <p:cNvSpPr/>
            <p:nvPr/>
          </p:nvSpPr>
          <p:spPr>
            <a:xfrm>
              <a:off x="788904" y="5808876"/>
              <a:ext cx="3004705" cy="841248"/>
            </a:xfrm>
            <a:prstGeom prst="homePlate">
              <a:avLst>
                <a:gd name="adj" fmla="val 23848"/>
              </a:avLst>
            </a:prstGeom>
            <a:solidFill>
              <a:srgbClr val="99CCFF"/>
            </a:solidFill>
            <a:ln>
              <a:solidFill>
                <a:srgbClr val="00B0F0"/>
              </a:solidFill>
            </a:ln>
          </p:spPr>
          <p:txBody>
            <a:bodyPr wrap="square" tIns="91440" bIns="91440" anchor="ctr" anchorCtr="0">
              <a:spAutoFit/>
            </a:bodyPr>
            <a:lstStyle/>
            <a:p>
              <a:pPr>
                <a:lnSpc>
                  <a:spcPts val="1900"/>
                </a:lnSpc>
              </a:pPr>
              <a:r>
                <a:rPr lang="en-US" sz="1600" dirty="0">
                  <a:solidFill>
                    <a:schemeClr val="bg1"/>
                  </a:solidFill>
                  <a:latin typeface="Calibri" panose="020F0502020204030204" pitchFamily="34" charset="0"/>
                </a:rPr>
                <a:t>Premium (plan choice) </a:t>
              </a:r>
              <a:r>
                <a:rPr lang="en-US" sz="1600" dirty="0" smtClean="0">
                  <a:solidFill>
                    <a:schemeClr val="bg1"/>
                  </a:solidFill>
                  <a:latin typeface="Calibri" panose="020F0502020204030204" pitchFamily="34" charset="0"/>
                </a:rPr>
                <a:t/>
              </a:r>
              <a:br>
                <a:rPr lang="en-US" sz="1600" dirty="0" smtClean="0">
                  <a:solidFill>
                    <a:schemeClr val="bg1"/>
                  </a:solidFill>
                  <a:latin typeface="Calibri" panose="020F0502020204030204" pitchFamily="34" charset="0"/>
                </a:rPr>
              </a:br>
              <a:r>
                <a:rPr lang="en-US" sz="1600" dirty="0" smtClean="0">
                  <a:solidFill>
                    <a:schemeClr val="bg1"/>
                  </a:solidFill>
                  <a:latin typeface="Calibri" panose="020F0502020204030204" pitchFamily="34" charset="0"/>
                </a:rPr>
                <a:t>Less </a:t>
              </a:r>
              <a:r>
                <a:rPr lang="en-US" sz="1600" dirty="0">
                  <a:solidFill>
                    <a:schemeClr val="bg1"/>
                  </a:solidFill>
                  <a:latin typeface="Calibri" panose="020F0502020204030204" pitchFamily="34" charset="0"/>
                </a:rPr>
                <a:t>than </a:t>
              </a:r>
              <a:r>
                <a:rPr lang="en-US" sz="1600" dirty="0" smtClean="0">
                  <a:solidFill>
                    <a:schemeClr val="bg1"/>
                  </a:solidFill>
                  <a:latin typeface="Calibri" panose="020F0502020204030204" pitchFamily="34" charset="0"/>
                </a:rPr>
                <a:t>allocated </a:t>
              </a:r>
              <a:r>
                <a:rPr lang="en-US" sz="1600" dirty="0">
                  <a:solidFill>
                    <a:schemeClr val="bg1"/>
                  </a:solidFill>
                  <a:latin typeface="Calibri" panose="020F0502020204030204" pitchFamily="34" charset="0"/>
                </a:rPr>
                <a:t>DC (credit)</a:t>
              </a:r>
            </a:p>
          </p:txBody>
        </p:sp>
      </p:grpSp>
      <p:sp>
        <p:nvSpPr>
          <p:cNvPr id="12" name="TextBox 11"/>
          <p:cNvSpPr txBox="1"/>
          <p:nvPr/>
        </p:nvSpPr>
        <p:spPr>
          <a:xfrm>
            <a:off x="850256" y="5494404"/>
            <a:ext cx="7308204" cy="230832"/>
          </a:xfrm>
          <a:prstGeom prst="rect">
            <a:avLst/>
          </a:prstGeom>
          <a:solidFill>
            <a:schemeClr val="bg2"/>
          </a:solidFill>
        </p:spPr>
        <p:txBody>
          <a:bodyPr wrap="square" tIns="0" bIns="0" rtlCol="0">
            <a:spAutoFit/>
          </a:bodyPr>
          <a:lstStyle/>
          <a:p>
            <a:pPr algn="ctr"/>
            <a:r>
              <a:rPr lang="en-US" sz="1500" dirty="0" smtClean="0">
                <a:latin typeface="Calibri" panose="020F0502020204030204" pitchFamily="34" charset="0"/>
              </a:rPr>
              <a:t>or</a:t>
            </a:r>
            <a:endParaRPr lang="en-US" sz="1500" dirty="0">
              <a:latin typeface="Calibri" panose="020F0502020204030204" pitchFamily="34" charset="0"/>
            </a:endParaRPr>
          </a:p>
        </p:txBody>
      </p:sp>
    </p:spTree>
    <p:extLst>
      <p:ext uri="{BB962C8B-B14F-4D97-AF65-F5344CB8AC3E}">
        <p14:creationId xmlns:p14="http://schemas.microsoft.com/office/powerpoint/2010/main" val="2512135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898" y="368300"/>
            <a:ext cx="8328802" cy="1047859"/>
          </a:xfrm>
        </p:spPr>
        <p:txBody>
          <a:bodyPr/>
          <a:lstStyle/>
          <a:p>
            <a:pPr>
              <a:lnSpc>
                <a:spcPts val="3900"/>
              </a:lnSpc>
            </a:pPr>
            <a:r>
              <a:rPr lang="en-US" dirty="0" smtClean="0">
                <a:latin typeface="Calibri" panose="020F0502020204030204" pitchFamily="34" charset="0"/>
              </a:rPr>
              <a:t>DC/Premium—Aggregate View</a:t>
            </a:r>
            <a:br>
              <a:rPr lang="en-US" dirty="0" smtClean="0">
                <a:latin typeface="Calibri" panose="020F0502020204030204" pitchFamily="34" charset="0"/>
              </a:rPr>
            </a:br>
            <a:r>
              <a:rPr lang="en-US" sz="3600" b="0" dirty="0" smtClean="0">
                <a:latin typeface="Calibri" panose="020F0502020204030204" pitchFamily="34" charset="0"/>
              </a:rPr>
              <a:t>&lt;Conference Name&gt;</a:t>
            </a:r>
            <a:endParaRPr lang="en-US" sz="3600" b="0" dirty="0">
              <a:latin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66291852"/>
              </p:ext>
            </p:extLst>
          </p:nvPr>
        </p:nvGraphicFramePr>
        <p:xfrm>
          <a:off x="821438" y="3037899"/>
          <a:ext cx="7669416" cy="3169920"/>
        </p:xfrm>
        <a:graphic>
          <a:graphicData uri="http://schemas.openxmlformats.org/drawingml/2006/table">
            <a:tbl>
              <a:tblPr firstRow="1" bandRow="1">
                <a:tableStyleId>{5940675A-B579-460E-94D1-54222C63F5DA}</a:tableStyleId>
              </a:tblPr>
              <a:tblGrid>
                <a:gridCol w="1327995"/>
                <a:gridCol w="1228477"/>
                <a:gridCol w="1278236"/>
                <a:gridCol w="1278236"/>
                <a:gridCol w="1278236"/>
                <a:gridCol w="1278236"/>
              </a:tblGrid>
              <a:tr h="370840">
                <a:tc>
                  <a:txBody>
                    <a:bodyPr/>
                    <a:lstStyle/>
                    <a:p>
                      <a:pPr algn="l" fontAlgn="b">
                        <a:lnSpc>
                          <a:spcPts val="1900"/>
                        </a:lnSpc>
                        <a:spcBef>
                          <a:spcPts val="0"/>
                        </a:spcBef>
                        <a:spcAft>
                          <a:spcPts val="0"/>
                        </a:spcAft>
                      </a:pPr>
                      <a:r>
                        <a:rPr lang="es-ES" sz="1700" b="1" u="none" strike="noStrike" dirty="0" smtClean="0">
                          <a:solidFill>
                            <a:schemeClr val="bg1"/>
                          </a:solidFill>
                          <a:effectLst/>
                          <a:latin typeface="Calibri" panose="020F0502020204030204" pitchFamily="34" charset="0"/>
                        </a:rPr>
                        <a:t>EE </a:t>
                      </a:r>
                      <a:r>
                        <a:rPr lang="es-ES" sz="1700" b="1" u="none" strike="noStrike" dirty="0" err="1" smtClean="0">
                          <a:solidFill>
                            <a:schemeClr val="bg1"/>
                          </a:solidFill>
                          <a:effectLst/>
                          <a:latin typeface="Calibri" panose="020F0502020204030204" pitchFamily="34" charset="0"/>
                        </a:rPr>
                        <a:t>Only</a:t>
                      </a:r>
                      <a:endParaRPr lang="es-ES" sz="1700" b="1" u="none" strike="noStrike" dirty="0" smtClean="0">
                        <a:solidFill>
                          <a:schemeClr val="bg1"/>
                        </a:solidFill>
                        <a:effectLst/>
                        <a:latin typeface="Calibri" panose="020F0502020204030204" pitchFamily="34" charset="0"/>
                      </a:endParaRPr>
                    </a:p>
                    <a:p>
                      <a:pPr marL="166688" indent="-166688" algn="l" fontAlgn="b">
                        <a:lnSpc>
                          <a:spcPts val="1900"/>
                        </a:lnSpc>
                        <a:spcBef>
                          <a:spcPts val="0"/>
                        </a:spcBef>
                        <a:spcAft>
                          <a:spcPts val="0"/>
                        </a:spcAft>
                        <a:buFont typeface="Arial" panose="020B0604020202020204" pitchFamily="34" charset="0"/>
                        <a:buChar char="•"/>
                      </a:pPr>
                      <a:r>
                        <a:rPr lang="es-ES" sz="1700" u="none" strike="noStrike" dirty="0" smtClean="0">
                          <a:solidFill>
                            <a:schemeClr val="bg1"/>
                          </a:solidFill>
                          <a:effectLst/>
                          <a:latin typeface="Calibri" panose="020F0502020204030204" pitchFamily="34" charset="0"/>
                        </a:rPr>
                        <a:t>DC</a:t>
                      </a:r>
                    </a:p>
                    <a:p>
                      <a:pPr marL="166688" indent="-166688" algn="l" fontAlgn="b">
                        <a:lnSpc>
                          <a:spcPts val="1900"/>
                        </a:lnSpc>
                        <a:spcBef>
                          <a:spcPts val="0"/>
                        </a:spcBef>
                        <a:spcAft>
                          <a:spcPts val="0"/>
                        </a:spcAft>
                        <a:buFont typeface="Arial" panose="020B0604020202020204" pitchFamily="34" charset="0"/>
                        <a:buChar char="•"/>
                      </a:pPr>
                      <a:r>
                        <a:rPr lang="es-ES" sz="1700" u="none" strike="noStrike" dirty="0" smtClean="0">
                          <a:solidFill>
                            <a:schemeClr val="bg1"/>
                          </a:solidFill>
                          <a:effectLst/>
                          <a:latin typeface="Calibri" panose="020F0502020204030204" pitchFamily="34" charset="0"/>
                        </a:rPr>
                        <a:t>Premium</a:t>
                      </a:r>
                    </a:p>
                    <a:p>
                      <a:pPr marL="166688" marR="0" indent="-166688" algn="l" defTabSz="914400" rtl="0" eaLnBrk="1" fontAlgn="b" latinLnBrk="0" hangingPunct="1">
                        <a:lnSpc>
                          <a:spcPts val="1900"/>
                        </a:lnSpc>
                        <a:spcBef>
                          <a:spcPts val="0"/>
                        </a:spcBef>
                        <a:spcAft>
                          <a:spcPts val="0"/>
                        </a:spcAft>
                        <a:buClrTx/>
                        <a:buSzTx/>
                        <a:buFont typeface="Arial" panose="020B0604020202020204" pitchFamily="34" charset="0"/>
                        <a:buChar char="•"/>
                        <a:tabLst/>
                        <a:defRPr/>
                      </a:pPr>
                      <a:r>
                        <a:rPr lang="es-ES" sz="1700" u="none" strike="noStrike" dirty="0" smtClean="0">
                          <a:solidFill>
                            <a:schemeClr val="bg1"/>
                          </a:solidFill>
                          <a:effectLst/>
                          <a:latin typeface="Calibri" panose="020F0502020204030204" pitchFamily="34" charset="0"/>
                        </a:rPr>
                        <a:t>Net </a:t>
                      </a:r>
                      <a:r>
                        <a:rPr lang="es-ES" sz="1700" u="none" strike="noStrike" dirty="0" err="1" smtClean="0">
                          <a:solidFill>
                            <a:schemeClr val="bg1"/>
                          </a:solidFill>
                          <a:effectLst/>
                          <a:latin typeface="Calibri" panose="020F0502020204030204" pitchFamily="34" charset="0"/>
                        </a:rPr>
                        <a:t>Impact</a:t>
                      </a:r>
                      <a:endParaRPr lang="es-ES" sz="1700" b="0" i="0" u="none" strike="noStrike" dirty="0" smtClean="0">
                        <a:solidFill>
                          <a:schemeClr val="bg1"/>
                        </a:solidFill>
                        <a:effectLst/>
                        <a:latin typeface="Calibri" panose="020F0502020204030204" pitchFamily="34" charset="0"/>
                      </a:endParaRPr>
                    </a:p>
                  </a:txBody>
                  <a:tcPr>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FFFFFF"/>
                    </a:solidFill>
                  </a:tcPr>
                </a:tc>
                <a:tc>
                  <a:txBody>
                    <a:bodyPr/>
                    <a:lstStyle/>
                    <a:p>
                      <a:pPr algn="ctr" fontAlgn="b">
                        <a:lnSpc>
                          <a:spcPts val="1900"/>
                        </a:lnSpc>
                        <a:spcBef>
                          <a:spcPts val="0"/>
                        </a:spcBef>
                        <a:spcAft>
                          <a:spcPts val="0"/>
                        </a:spcAft>
                      </a:pPr>
                      <a:r>
                        <a:rPr lang="en-US" sz="1700" u="none" strike="noStrike" dirty="0">
                          <a:solidFill>
                            <a:schemeClr val="bg1"/>
                          </a:solidFill>
                          <a:effectLst/>
                          <a:latin typeface="Calibri" panose="020F0502020204030204" pitchFamily="34" charset="0"/>
                        </a:rPr>
                        <a:t>$</a:t>
                      </a:r>
                      <a:r>
                        <a:rPr lang="en-US" sz="1700" u="none" strike="noStrike" dirty="0" smtClean="0">
                          <a:solidFill>
                            <a:schemeClr val="bg1"/>
                          </a:solidFill>
                          <a:effectLst/>
                          <a:latin typeface="Calibri" panose="020F0502020204030204" pitchFamily="34" charset="0"/>
                        </a:rPr>
                        <a:t>750</a:t>
                      </a:r>
                    </a:p>
                    <a:p>
                      <a:pPr algn="ctr" fontAlgn="b">
                        <a:lnSpc>
                          <a:spcPts val="1900"/>
                        </a:lnSpc>
                        <a:spcBef>
                          <a:spcPts val="0"/>
                        </a:spcBef>
                        <a:spcAft>
                          <a:spcPts val="0"/>
                        </a:spcAft>
                      </a:pPr>
                      <a:r>
                        <a:rPr lang="en-US" sz="1700" u="none" strike="noStrike" dirty="0" smtClean="0">
                          <a:solidFill>
                            <a:schemeClr val="bg1"/>
                          </a:solidFill>
                          <a:effectLst/>
                          <a:latin typeface="Calibri" panose="020F0502020204030204" pitchFamily="34" charset="0"/>
                        </a:rPr>
                        <a:t>$780</a:t>
                      </a:r>
                    </a:p>
                    <a:p>
                      <a:pPr algn="ctr" fontAlgn="b">
                        <a:lnSpc>
                          <a:spcPts val="1900"/>
                        </a:lnSpc>
                        <a:spcBef>
                          <a:spcPts val="0"/>
                        </a:spcBef>
                        <a:spcAft>
                          <a:spcPts val="0"/>
                        </a:spcAft>
                      </a:pPr>
                      <a:r>
                        <a:rPr lang="en-US" sz="1700" u="none" strike="noStrike" dirty="0" smtClean="0">
                          <a:solidFill>
                            <a:schemeClr val="bg1"/>
                          </a:solidFill>
                          <a:effectLst/>
                          <a:latin typeface="Calibri" panose="020F0502020204030204" pitchFamily="34" charset="0"/>
                        </a:rPr>
                        <a:t>($30)</a:t>
                      </a:r>
                      <a:endParaRPr lang="en-US" sz="1700" b="0" i="0" u="none" strike="noStrike" dirty="0">
                        <a:solidFill>
                          <a:schemeClr val="bg1"/>
                        </a:solidFill>
                        <a:effectLst/>
                        <a:latin typeface="Calibri" panose="020F0502020204030204" pitchFamily="34" charset="0"/>
                      </a:endParaRP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E9E9CE"/>
                    </a:solidFill>
                  </a:tcPr>
                </a:tc>
                <a:tc>
                  <a:txBody>
                    <a:bodyPr/>
                    <a:lstStyle/>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$750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$779</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($29)</a:t>
                      </a:r>
                      <a:endParaRPr lang="en-US" sz="1700" b="0" i="0" u="none" strike="noStrike" kern="1200" dirty="0">
                        <a:solidFill>
                          <a:schemeClr val="bg1"/>
                        </a:solidFill>
                        <a:effectLst/>
                        <a:latin typeface="Calibri" panose="020F0502020204030204" pitchFamily="34" charset="0"/>
                        <a:ea typeface="+mn-ea"/>
                        <a:cs typeface="+mn-cs"/>
                      </a:endParaRP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E9E9CE"/>
                    </a:solidFill>
                  </a:tcPr>
                </a:tc>
                <a:tc>
                  <a:txBody>
                    <a:bodyPr/>
                    <a:lstStyle/>
                    <a:p>
                      <a:pPr marL="0" algn="ctr" defTabSz="914400" rtl="0" eaLnBrk="1" fontAlgn="b" latinLnBrk="0" hangingPunct="1">
                        <a:lnSpc>
                          <a:spcPts val="1900"/>
                        </a:lnSpc>
                        <a:spcBef>
                          <a:spcPts val="0"/>
                        </a:spcBef>
                        <a:spcAft>
                          <a:spcPts val="0"/>
                        </a:spcAft>
                      </a:pPr>
                      <a:r>
                        <a:rPr lang="en-US" sz="1700" u="none" strike="noStrike" kern="1200" dirty="0">
                          <a:solidFill>
                            <a:schemeClr val="bg1"/>
                          </a:solidFill>
                          <a:effectLst/>
                          <a:latin typeface="Calibri" panose="020F0502020204030204" pitchFamily="34" charset="0"/>
                        </a:rPr>
                        <a:t>$</a:t>
                      </a:r>
                      <a:r>
                        <a:rPr lang="en-US" sz="1700" u="none" strike="noStrike" kern="1200" dirty="0" smtClean="0">
                          <a:solidFill>
                            <a:schemeClr val="bg1"/>
                          </a:solidFill>
                          <a:effectLst/>
                          <a:latin typeface="Calibri" panose="020F0502020204030204" pitchFamily="34" charset="0"/>
                        </a:rPr>
                        <a:t>750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$751</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a:t>
                      </a:r>
                      <a:endParaRPr lang="en-US" sz="1700" b="0" i="0" u="none" strike="noStrike" kern="1200" dirty="0">
                        <a:solidFill>
                          <a:schemeClr val="bg1"/>
                        </a:solidFill>
                        <a:effectLst/>
                        <a:latin typeface="Calibri" panose="020F0502020204030204" pitchFamily="34" charset="0"/>
                        <a:ea typeface="+mn-ea"/>
                        <a:cs typeface="+mn-cs"/>
                      </a:endParaRP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E9E9CE"/>
                    </a:solidFill>
                  </a:tcPr>
                </a:tc>
                <a:tc>
                  <a:txBody>
                    <a:bodyPr/>
                    <a:lstStyle/>
                    <a:p>
                      <a:pPr marL="0" algn="ctr" defTabSz="914400" rtl="0" eaLnBrk="1" fontAlgn="b" latinLnBrk="0" hangingPunct="1">
                        <a:lnSpc>
                          <a:spcPts val="1900"/>
                        </a:lnSpc>
                        <a:spcBef>
                          <a:spcPts val="0"/>
                        </a:spcBef>
                        <a:spcAft>
                          <a:spcPts val="0"/>
                        </a:spcAft>
                      </a:pPr>
                      <a:r>
                        <a:rPr lang="en-US" sz="1700" u="none" strike="noStrike" kern="1200" dirty="0">
                          <a:solidFill>
                            <a:schemeClr val="bg1"/>
                          </a:solidFill>
                          <a:effectLst/>
                          <a:latin typeface="Calibri" panose="020F0502020204030204" pitchFamily="34" charset="0"/>
                        </a:rPr>
                        <a:t>$</a:t>
                      </a:r>
                      <a:r>
                        <a:rPr lang="en-US" sz="1700" u="none" strike="noStrike" kern="1200" dirty="0" smtClean="0">
                          <a:solidFill>
                            <a:schemeClr val="bg1"/>
                          </a:solidFill>
                          <a:effectLst/>
                          <a:latin typeface="Calibri" panose="020F0502020204030204" pitchFamily="34" charset="0"/>
                        </a:rPr>
                        <a:t>750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$703</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$47</a:t>
                      </a:r>
                      <a:endParaRPr lang="en-US" sz="1700" b="0" i="0" u="none" strike="noStrike" kern="1200" dirty="0">
                        <a:solidFill>
                          <a:schemeClr val="bg1"/>
                        </a:solidFill>
                        <a:effectLst/>
                        <a:latin typeface="Calibri" panose="020F0502020204030204" pitchFamily="34" charset="0"/>
                        <a:ea typeface="+mn-ea"/>
                        <a:cs typeface="+mn-cs"/>
                      </a:endParaRP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accent3">
                        <a:lumMod val="60000"/>
                        <a:lumOff val="40000"/>
                      </a:schemeClr>
                    </a:solidFill>
                  </a:tcPr>
                </a:tc>
                <a:tc>
                  <a:txBody>
                    <a:bodyPr/>
                    <a:lstStyle/>
                    <a:p>
                      <a:pPr marL="0" algn="ctr" defTabSz="914400" rtl="0" eaLnBrk="1" fontAlgn="b" latinLnBrk="0" hangingPunct="1">
                        <a:lnSpc>
                          <a:spcPts val="1900"/>
                        </a:lnSpc>
                        <a:spcBef>
                          <a:spcPts val="0"/>
                        </a:spcBef>
                        <a:spcAft>
                          <a:spcPts val="0"/>
                        </a:spcAft>
                      </a:pPr>
                      <a:r>
                        <a:rPr lang="en-US" sz="1700" u="none" strike="noStrike" kern="1200" dirty="0">
                          <a:solidFill>
                            <a:schemeClr val="bg1"/>
                          </a:solidFill>
                          <a:effectLst/>
                          <a:latin typeface="Calibri" panose="020F0502020204030204" pitchFamily="34" charset="0"/>
                        </a:rPr>
                        <a:t>$</a:t>
                      </a:r>
                      <a:r>
                        <a:rPr lang="en-US" sz="1700" u="none" strike="noStrike" kern="1200" dirty="0" smtClean="0">
                          <a:solidFill>
                            <a:schemeClr val="bg1"/>
                          </a:solidFill>
                          <a:effectLst/>
                          <a:latin typeface="Calibri" panose="020F0502020204030204" pitchFamily="34" charset="0"/>
                        </a:rPr>
                        <a:t>750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$715</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$35</a:t>
                      </a:r>
                      <a:endParaRPr lang="en-US" sz="1700" b="0" i="0" u="none" strike="noStrike" kern="1200" dirty="0">
                        <a:solidFill>
                          <a:schemeClr val="bg1"/>
                        </a:solidFill>
                        <a:effectLst/>
                        <a:latin typeface="Calibri" panose="020F0502020204030204" pitchFamily="34" charset="0"/>
                        <a:ea typeface="+mn-ea"/>
                        <a:cs typeface="+mn-cs"/>
                      </a:endParaRP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accent3">
                        <a:lumMod val="60000"/>
                        <a:lumOff val="40000"/>
                      </a:schemeClr>
                    </a:solidFill>
                  </a:tcPr>
                </a:tc>
              </a:tr>
              <a:tr h="370840">
                <a:tc>
                  <a:txBody>
                    <a:bodyPr/>
                    <a:lstStyle/>
                    <a:p>
                      <a:pPr algn="l" fontAlgn="b">
                        <a:lnSpc>
                          <a:spcPts val="1900"/>
                        </a:lnSpc>
                        <a:spcBef>
                          <a:spcPts val="0"/>
                        </a:spcBef>
                        <a:spcAft>
                          <a:spcPts val="0"/>
                        </a:spcAft>
                      </a:pPr>
                      <a:r>
                        <a:rPr lang="es-ES" sz="1700" b="1" u="none" strike="noStrike" dirty="0" smtClean="0">
                          <a:solidFill>
                            <a:schemeClr val="bg1"/>
                          </a:solidFill>
                          <a:effectLst/>
                          <a:latin typeface="Calibri" panose="020F0502020204030204" pitchFamily="34" charset="0"/>
                        </a:rPr>
                        <a:t>EE + 1</a:t>
                      </a:r>
                    </a:p>
                    <a:p>
                      <a:pPr marL="166688" indent="-166688" algn="l" fontAlgn="b">
                        <a:lnSpc>
                          <a:spcPts val="1900"/>
                        </a:lnSpc>
                        <a:spcBef>
                          <a:spcPts val="0"/>
                        </a:spcBef>
                        <a:spcAft>
                          <a:spcPts val="0"/>
                        </a:spcAft>
                        <a:buFont typeface="Arial" panose="020B0604020202020204" pitchFamily="34" charset="0"/>
                        <a:buChar char="•"/>
                      </a:pPr>
                      <a:r>
                        <a:rPr lang="es-ES" sz="1700" u="none" strike="noStrike" dirty="0" smtClean="0">
                          <a:solidFill>
                            <a:schemeClr val="bg1"/>
                          </a:solidFill>
                          <a:effectLst/>
                          <a:latin typeface="Calibri" panose="020F0502020204030204" pitchFamily="34" charset="0"/>
                        </a:rPr>
                        <a:t>DC</a:t>
                      </a:r>
                    </a:p>
                    <a:p>
                      <a:pPr marL="166688" indent="-166688" algn="l" fontAlgn="b">
                        <a:lnSpc>
                          <a:spcPts val="1900"/>
                        </a:lnSpc>
                        <a:spcBef>
                          <a:spcPts val="0"/>
                        </a:spcBef>
                        <a:spcAft>
                          <a:spcPts val="0"/>
                        </a:spcAft>
                        <a:buFont typeface="Arial" panose="020B0604020202020204" pitchFamily="34" charset="0"/>
                        <a:buChar char="•"/>
                      </a:pPr>
                      <a:r>
                        <a:rPr lang="es-ES" sz="1700" u="none" strike="noStrike" dirty="0" smtClean="0">
                          <a:solidFill>
                            <a:schemeClr val="bg1"/>
                          </a:solidFill>
                          <a:effectLst/>
                          <a:latin typeface="Calibri" panose="020F0502020204030204" pitchFamily="34" charset="0"/>
                        </a:rPr>
                        <a:t>Premium</a:t>
                      </a:r>
                    </a:p>
                    <a:p>
                      <a:pPr marL="166688" marR="0" indent="-166688" algn="l" defTabSz="914400" rtl="0" eaLnBrk="1" fontAlgn="b" latinLnBrk="0" hangingPunct="1">
                        <a:lnSpc>
                          <a:spcPts val="1900"/>
                        </a:lnSpc>
                        <a:spcBef>
                          <a:spcPts val="0"/>
                        </a:spcBef>
                        <a:spcAft>
                          <a:spcPts val="0"/>
                        </a:spcAft>
                        <a:buClrTx/>
                        <a:buSzTx/>
                        <a:buFont typeface="Arial" panose="020B0604020202020204" pitchFamily="34" charset="0"/>
                        <a:buChar char="•"/>
                        <a:tabLst/>
                        <a:defRPr/>
                      </a:pPr>
                      <a:r>
                        <a:rPr lang="es-ES" sz="1700" u="none" strike="noStrike" dirty="0" smtClean="0">
                          <a:solidFill>
                            <a:schemeClr val="bg1"/>
                          </a:solidFill>
                          <a:effectLst/>
                          <a:latin typeface="Calibri" panose="020F0502020204030204" pitchFamily="34" charset="0"/>
                        </a:rPr>
                        <a:t>Net </a:t>
                      </a:r>
                      <a:r>
                        <a:rPr lang="es-ES" sz="1700" u="none" strike="noStrike" dirty="0" err="1" smtClean="0">
                          <a:solidFill>
                            <a:schemeClr val="bg1"/>
                          </a:solidFill>
                          <a:effectLst/>
                          <a:latin typeface="Calibri" panose="020F0502020204030204" pitchFamily="34" charset="0"/>
                        </a:rPr>
                        <a:t>Impact</a:t>
                      </a:r>
                      <a:endParaRPr lang="es-ES" sz="1700" b="0" i="0" u="none" strike="noStrike" dirty="0" smtClean="0">
                        <a:solidFill>
                          <a:schemeClr val="bg1"/>
                        </a:solidFill>
                        <a:effectLst/>
                        <a:latin typeface="Calibri" panose="020F0502020204030204" pitchFamily="34" charset="0"/>
                      </a:endParaRPr>
                    </a:p>
                  </a:txBody>
                  <a:tcPr>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FFFFFF"/>
                    </a:solidFill>
                  </a:tcPr>
                </a:tc>
                <a:tc>
                  <a:txBody>
                    <a:bodyPr/>
                    <a:lstStyle/>
                    <a:p>
                      <a:pPr marL="0" algn="ctr" defTabSz="914400" rtl="0" eaLnBrk="1" fontAlgn="b" latinLnBrk="0" hangingPunct="1">
                        <a:lnSpc>
                          <a:spcPts val="1900"/>
                        </a:lnSpc>
                        <a:spcBef>
                          <a:spcPts val="0"/>
                        </a:spcBef>
                        <a:spcAft>
                          <a:spcPts val="0"/>
                        </a:spcAft>
                      </a:pPr>
                      <a:r>
                        <a:rPr lang="en-US" sz="1700" u="none" strike="noStrike" kern="1200" dirty="0">
                          <a:solidFill>
                            <a:schemeClr val="bg1"/>
                          </a:solidFill>
                          <a:effectLst/>
                          <a:latin typeface="Calibri" panose="020F0502020204030204" pitchFamily="34" charset="0"/>
                        </a:rPr>
                        <a:t>$</a:t>
                      </a:r>
                      <a:r>
                        <a:rPr lang="en-US" sz="1700" u="none" strike="noStrike" kern="1200" dirty="0" smtClean="0">
                          <a:solidFill>
                            <a:schemeClr val="bg1"/>
                          </a:solidFill>
                          <a:effectLst/>
                          <a:latin typeface="Calibri" panose="020F0502020204030204" pitchFamily="34" charset="0"/>
                        </a:rPr>
                        <a:t>1,250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$1,484</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($234)</a:t>
                      </a:r>
                      <a:endParaRPr lang="en-US" sz="1700" b="0" i="0" u="none" strike="noStrike" kern="1200" dirty="0">
                        <a:solidFill>
                          <a:schemeClr val="bg1"/>
                        </a:solidFill>
                        <a:effectLst/>
                        <a:latin typeface="Calibri" panose="020F0502020204030204" pitchFamily="34" charset="0"/>
                        <a:ea typeface="+mn-ea"/>
                        <a:cs typeface="+mn-cs"/>
                      </a:endParaRP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E9E9CE"/>
                    </a:solidFill>
                  </a:tcPr>
                </a:tc>
                <a:tc>
                  <a:txBody>
                    <a:bodyPr/>
                    <a:lstStyle/>
                    <a:p>
                      <a:pPr marL="0" marR="0" indent="0" algn="ctr" defTabSz="914400" rtl="0" eaLnBrk="1" fontAlgn="b" latinLnBrk="0" hangingPunct="1">
                        <a:lnSpc>
                          <a:spcPts val="1900"/>
                        </a:lnSpc>
                        <a:spcBef>
                          <a:spcPts val="0"/>
                        </a:spcBef>
                        <a:spcAft>
                          <a:spcPts val="0"/>
                        </a:spcAft>
                        <a:buClrTx/>
                        <a:buSzTx/>
                        <a:buFontTx/>
                        <a:buNone/>
                        <a:tabLst/>
                        <a:defRPr/>
                      </a:pPr>
                      <a:r>
                        <a:rPr lang="en-US" sz="1700" u="none" strike="noStrike" kern="1200" dirty="0" smtClean="0">
                          <a:solidFill>
                            <a:schemeClr val="bg1"/>
                          </a:solidFill>
                          <a:effectLst/>
                          <a:latin typeface="Calibri" panose="020F0502020204030204" pitchFamily="34" charset="0"/>
                        </a:rPr>
                        <a:t>$1,250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$1,480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($230)</a:t>
                      </a:r>
                      <a:endParaRPr lang="en-US" sz="1700" b="0" i="0" u="none" strike="noStrike" kern="1200" dirty="0">
                        <a:solidFill>
                          <a:schemeClr val="bg1"/>
                        </a:solidFill>
                        <a:effectLst/>
                        <a:latin typeface="Calibri" panose="020F0502020204030204" pitchFamily="34" charset="0"/>
                        <a:ea typeface="+mn-ea"/>
                        <a:cs typeface="+mn-cs"/>
                      </a:endParaRP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E9E9CE"/>
                    </a:solidFill>
                  </a:tcPr>
                </a:tc>
                <a:tc>
                  <a:txBody>
                    <a:bodyPr/>
                    <a:lstStyle/>
                    <a:p>
                      <a:pPr marL="0" marR="0" indent="0" algn="ctr" defTabSz="914400" rtl="0" eaLnBrk="1" fontAlgn="b" latinLnBrk="0" hangingPunct="1">
                        <a:lnSpc>
                          <a:spcPts val="1900"/>
                        </a:lnSpc>
                        <a:spcBef>
                          <a:spcPts val="0"/>
                        </a:spcBef>
                        <a:spcAft>
                          <a:spcPts val="0"/>
                        </a:spcAft>
                        <a:buClrTx/>
                        <a:buSzTx/>
                        <a:buFontTx/>
                        <a:buNone/>
                        <a:tabLst/>
                        <a:defRPr/>
                      </a:pPr>
                      <a:endParaRPr lang="en-US" sz="1700" u="none" strike="noStrike" kern="1200" dirty="0" smtClean="0">
                        <a:solidFill>
                          <a:schemeClr val="bg1"/>
                        </a:solidFill>
                        <a:effectLst/>
                        <a:latin typeface="Calibri" panose="020F0502020204030204" pitchFamily="34" charset="0"/>
                      </a:endParaRPr>
                    </a:p>
                    <a:p>
                      <a:pPr marL="0" marR="0" indent="0" algn="ctr" defTabSz="914400" rtl="0" eaLnBrk="1" fontAlgn="b" latinLnBrk="0" hangingPunct="1">
                        <a:lnSpc>
                          <a:spcPts val="1900"/>
                        </a:lnSpc>
                        <a:spcBef>
                          <a:spcPts val="0"/>
                        </a:spcBef>
                        <a:spcAft>
                          <a:spcPts val="0"/>
                        </a:spcAft>
                        <a:buClrTx/>
                        <a:buSzTx/>
                        <a:buFontTx/>
                        <a:buNone/>
                        <a:tabLst/>
                        <a:defRPr/>
                      </a:pPr>
                      <a:r>
                        <a:rPr lang="en-US" sz="1700" u="none" strike="noStrike" kern="1200" dirty="0" smtClean="0">
                          <a:solidFill>
                            <a:schemeClr val="bg1"/>
                          </a:solidFill>
                          <a:effectLst/>
                          <a:latin typeface="Calibri" panose="020F0502020204030204" pitchFamily="34" charset="0"/>
                        </a:rPr>
                        <a:t>$1,250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$1,428</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($178)</a:t>
                      </a:r>
                      <a:endParaRPr lang="en-US" sz="1700" b="0" i="0" u="none" strike="noStrike" kern="1200" dirty="0" smtClean="0">
                        <a:solidFill>
                          <a:schemeClr val="bg1"/>
                        </a:solidFill>
                        <a:effectLst/>
                        <a:latin typeface="Calibri" panose="020F0502020204030204" pitchFamily="34" charset="0"/>
                        <a:ea typeface="+mn-ea"/>
                        <a:cs typeface="+mn-cs"/>
                      </a:endParaRPr>
                    </a:p>
                  </a:txBody>
                  <a:tcPr anchor="ctr">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E9E9CE"/>
                    </a:solidFill>
                  </a:tcPr>
                </a:tc>
                <a:tc>
                  <a:txBody>
                    <a:bodyPr/>
                    <a:lstStyle/>
                    <a:p>
                      <a:pPr marL="0" marR="0" indent="0" algn="ctr" defTabSz="914400" rtl="0" eaLnBrk="1" fontAlgn="b" latinLnBrk="0" hangingPunct="1">
                        <a:lnSpc>
                          <a:spcPts val="1900"/>
                        </a:lnSpc>
                        <a:spcBef>
                          <a:spcPts val="0"/>
                        </a:spcBef>
                        <a:spcAft>
                          <a:spcPts val="0"/>
                        </a:spcAft>
                        <a:buClrTx/>
                        <a:buSzTx/>
                        <a:buFontTx/>
                        <a:buNone/>
                        <a:tabLst/>
                        <a:defRPr/>
                      </a:pPr>
                      <a:endParaRPr lang="en-US" sz="1700" u="none" strike="noStrike" kern="1200" dirty="0" smtClean="0">
                        <a:solidFill>
                          <a:schemeClr val="bg1"/>
                        </a:solidFill>
                        <a:effectLst/>
                        <a:latin typeface="Calibri" panose="020F0502020204030204" pitchFamily="34" charset="0"/>
                      </a:endParaRPr>
                    </a:p>
                    <a:p>
                      <a:pPr marL="0" marR="0" indent="0" algn="ctr" defTabSz="914400" rtl="0" eaLnBrk="1" fontAlgn="b" latinLnBrk="0" hangingPunct="1">
                        <a:lnSpc>
                          <a:spcPts val="1900"/>
                        </a:lnSpc>
                        <a:spcBef>
                          <a:spcPts val="0"/>
                        </a:spcBef>
                        <a:spcAft>
                          <a:spcPts val="0"/>
                        </a:spcAft>
                        <a:buClrTx/>
                        <a:buSzTx/>
                        <a:buFontTx/>
                        <a:buNone/>
                        <a:tabLst/>
                        <a:defRPr/>
                      </a:pPr>
                      <a:r>
                        <a:rPr lang="en-US" sz="1700" u="none" strike="noStrike" kern="1200" dirty="0" smtClean="0">
                          <a:solidFill>
                            <a:schemeClr val="bg1"/>
                          </a:solidFill>
                          <a:effectLst/>
                          <a:latin typeface="Calibri" panose="020F0502020204030204" pitchFamily="34" charset="0"/>
                        </a:rPr>
                        <a:t>$1,250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$1,337</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($87)</a:t>
                      </a:r>
                      <a:endParaRPr lang="en-US" sz="1700" b="0" i="0" u="none" strike="noStrike" kern="1200" dirty="0" smtClean="0">
                        <a:solidFill>
                          <a:schemeClr val="bg1"/>
                        </a:solidFill>
                        <a:effectLst/>
                        <a:latin typeface="Calibri" panose="020F0502020204030204" pitchFamily="34" charset="0"/>
                        <a:ea typeface="+mn-ea"/>
                        <a:cs typeface="+mn-cs"/>
                      </a:endParaRPr>
                    </a:p>
                  </a:txBody>
                  <a:tcPr anchor="ctr">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accent3">
                        <a:lumMod val="60000"/>
                        <a:lumOff val="40000"/>
                      </a:schemeClr>
                    </a:solidFill>
                  </a:tcPr>
                </a:tc>
                <a:tc>
                  <a:txBody>
                    <a:bodyPr/>
                    <a:lstStyle/>
                    <a:p>
                      <a:pPr marL="0" marR="0" indent="0" algn="ctr" defTabSz="914400" rtl="0" eaLnBrk="1" fontAlgn="b" latinLnBrk="0" hangingPunct="1">
                        <a:lnSpc>
                          <a:spcPts val="1900"/>
                        </a:lnSpc>
                        <a:spcBef>
                          <a:spcPts val="0"/>
                        </a:spcBef>
                        <a:spcAft>
                          <a:spcPts val="0"/>
                        </a:spcAft>
                        <a:buClrTx/>
                        <a:buSzTx/>
                        <a:buFontTx/>
                        <a:buNone/>
                        <a:tabLst/>
                        <a:defRPr/>
                      </a:pPr>
                      <a:r>
                        <a:rPr lang="en-US" sz="1700" u="none" strike="noStrike" kern="1200" dirty="0" smtClean="0">
                          <a:solidFill>
                            <a:schemeClr val="bg1"/>
                          </a:solidFill>
                          <a:effectLst/>
                          <a:latin typeface="Calibri" panose="020F0502020204030204" pitchFamily="34" charset="0"/>
                        </a:rPr>
                        <a:t>$1,250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$1,360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($110)</a:t>
                      </a:r>
                      <a:endParaRPr lang="en-US" sz="1700" b="0" i="0" u="none" strike="noStrike" kern="1200" dirty="0">
                        <a:solidFill>
                          <a:schemeClr val="bg1"/>
                        </a:solidFill>
                        <a:effectLst/>
                        <a:latin typeface="Calibri" panose="020F0502020204030204" pitchFamily="34" charset="0"/>
                        <a:ea typeface="+mn-ea"/>
                        <a:cs typeface="+mn-cs"/>
                      </a:endParaRP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accent3">
                        <a:lumMod val="60000"/>
                        <a:lumOff val="40000"/>
                      </a:schemeClr>
                    </a:solidFill>
                  </a:tcPr>
                </a:tc>
              </a:tr>
              <a:tr h="370840">
                <a:tc>
                  <a:txBody>
                    <a:bodyPr/>
                    <a:lstStyle/>
                    <a:p>
                      <a:pPr marL="0" marR="0" indent="0" algn="l" defTabSz="914400" rtl="0" eaLnBrk="1" fontAlgn="t" latinLnBrk="0" hangingPunct="1">
                        <a:lnSpc>
                          <a:spcPts val="1900"/>
                        </a:lnSpc>
                        <a:spcBef>
                          <a:spcPts val="0"/>
                        </a:spcBef>
                        <a:spcAft>
                          <a:spcPts val="0"/>
                        </a:spcAft>
                        <a:buClrTx/>
                        <a:buSzTx/>
                        <a:buFontTx/>
                        <a:buNone/>
                        <a:tabLst/>
                        <a:defRPr/>
                      </a:pPr>
                      <a:r>
                        <a:rPr lang="es-ES" sz="1700" b="1" u="none" strike="noStrike" dirty="0" smtClean="0">
                          <a:solidFill>
                            <a:schemeClr val="bg1"/>
                          </a:solidFill>
                          <a:effectLst/>
                          <a:latin typeface="Calibri" panose="020F0502020204030204" pitchFamily="34" charset="0"/>
                        </a:rPr>
                        <a:t>EE + </a:t>
                      </a:r>
                      <a:r>
                        <a:rPr lang="es-ES" sz="1700" b="1" u="none" strike="noStrike" dirty="0" err="1" smtClean="0">
                          <a:solidFill>
                            <a:schemeClr val="bg1"/>
                          </a:solidFill>
                          <a:effectLst/>
                          <a:latin typeface="Calibri" panose="020F0502020204030204" pitchFamily="34" charset="0"/>
                        </a:rPr>
                        <a:t>Family</a:t>
                      </a:r>
                      <a:endParaRPr lang="es-ES" sz="1700" b="1" u="none" strike="noStrike" dirty="0" smtClean="0">
                        <a:solidFill>
                          <a:schemeClr val="bg1"/>
                        </a:solidFill>
                        <a:effectLst/>
                        <a:latin typeface="Calibri" panose="020F0502020204030204" pitchFamily="34" charset="0"/>
                      </a:endParaRPr>
                    </a:p>
                    <a:p>
                      <a:pPr marL="166688" indent="-166688" algn="l" fontAlgn="b">
                        <a:lnSpc>
                          <a:spcPts val="1900"/>
                        </a:lnSpc>
                        <a:spcBef>
                          <a:spcPts val="0"/>
                        </a:spcBef>
                        <a:spcAft>
                          <a:spcPts val="0"/>
                        </a:spcAft>
                        <a:buFont typeface="Arial" panose="020B0604020202020204" pitchFamily="34" charset="0"/>
                        <a:buChar char="•"/>
                      </a:pPr>
                      <a:r>
                        <a:rPr lang="es-ES" sz="1700" u="none" strike="noStrike" dirty="0" smtClean="0">
                          <a:solidFill>
                            <a:schemeClr val="bg1"/>
                          </a:solidFill>
                          <a:effectLst/>
                          <a:latin typeface="Calibri" panose="020F0502020204030204" pitchFamily="34" charset="0"/>
                        </a:rPr>
                        <a:t>DC</a:t>
                      </a:r>
                    </a:p>
                    <a:p>
                      <a:pPr marL="166688" indent="-166688" algn="l" fontAlgn="b">
                        <a:lnSpc>
                          <a:spcPts val="1900"/>
                        </a:lnSpc>
                        <a:spcBef>
                          <a:spcPts val="0"/>
                        </a:spcBef>
                        <a:spcAft>
                          <a:spcPts val="0"/>
                        </a:spcAft>
                        <a:buFont typeface="Arial" panose="020B0604020202020204" pitchFamily="34" charset="0"/>
                        <a:buChar char="•"/>
                      </a:pPr>
                      <a:r>
                        <a:rPr lang="es-ES" sz="1700" u="none" strike="noStrike" dirty="0" smtClean="0">
                          <a:solidFill>
                            <a:schemeClr val="bg1"/>
                          </a:solidFill>
                          <a:effectLst/>
                          <a:latin typeface="Calibri" panose="020F0502020204030204" pitchFamily="34" charset="0"/>
                        </a:rPr>
                        <a:t>Premium</a:t>
                      </a:r>
                    </a:p>
                    <a:p>
                      <a:pPr marL="166688" marR="0" indent="-166688" algn="l" defTabSz="914400" rtl="0" eaLnBrk="1" fontAlgn="b" latinLnBrk="0" hangingPunct="1">
                        <a:lnSpc>
                          <a:spcPts val="1900"/>
                        </a:lnSpc>
                        <a:spcBef>
                          <a:spcPts val="0"/>
                        </a:spcBef>
                        <a:spcAft>
                          <a:spcPts val="0"/>
                        </a:spcAft>
                        <a:buClrTx/>
                        <a:buSzTx/>
                        <a:buFont typeface="Arial" panose="020B0604020202020204" pitchFamily="34" charset="0"/>
                        <a:buChar char="•"/>
                        <a:tabLst/>
                        <a:defRPr/>
                      </a:pPr>
                      <a:r>
                        <a:rPr lang="es-ES" sz="1700" u="none" strike="noStrike" dirty="0" smtClean="0">
                          <a:solidFill>
                            <a:schemeClr val="bg1"/>
                          </a:solidFill>
                          <a:effectLst/>
                          <a:latin typeface="Calibri" panose="020F0502020204030204" pitchFamily="34" charset="0"/>
                        </a:rPr>
                        <a:t>Net </a:t>
                      </a:r>
                      <a:r>
                        <a:rPr lang="es-ES" sz="1700" u="none" strike="noStrike" dirty="0" err="1" smtClean="0">
                          <a:solidFill>
                            <a:schemeClr val="bg1"/>
                          </a:solidFill>
                          <a:effectLst/>
                          <a:latin typeface="Calibri" panose="020F0502020204030204" pitchFamily="34" charset="0"/>
                        </a:rPr>
                        <a:t>Impact</a:t>
                      </a:r>
                      <a:endParaRPr lang="es-ES" sz="1700" b="0" i="0" u="none" strike="noStrike" dirty="0" smtClean="0">
                        <a:solidFill>
                          <a:schemeClr val="bg1"/>
                        </a:solidFill>
                        <a:effectLst/>
                        <a:latin typeface="Calibri" panose="020F0502020204030204" pitchFamily="34" charset="0"/>
                      </a:endParaRPr>
                    </a:p>
                  </a:txBody>
                  <a:tcPr>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FFFFFF"/>
                    </a:solidFill>
                  </a:tcPr>
                </a:tc>
                <a:tc>
                  <a:txBody>
                    <a:bodyPr/>
                    <a:lstStyle/>
                    <a:p>
                      <a:pPr marL="0" algn="ctr" defTabSz="914400" rtl="0" eaLnBrk="1" fontAlgn="b" latinLnBrk="0" hangingPunct="1">
                        <a:lnSpc>
                          <a:spcPts val="1900"/>
                        </a:lnSpc>
                        <a:spcBef>
                          <a:spcPts val="0"/>
                        </a:spcBef>
                        <a:spcAft>
                          <a:spcPts val="0"/>
                        </a:spcAft>
                      </a:pPr>
                      <a:r>
                        <a:rPr lang="en-US" sz="1700" u="none" strike="noStrike" kern="1200" dirty="0">
                          <a:solidFill>
                            <a:schemeClr val="bg1"/>
                          </a:solidFill>
                          <a:effectLst/>
                          <a:latin typeface="Calibri" panose="020F0502020204030204" pitchFamily="34" charset="0"/>
                        </a:rPr>
                        <a:t>$</a:t>
                      </a:r>
                      <a:r>
                        <a:rPr lang="en-US" sz="1700" u="none" strike="noStrike" kern="1200" dirty="0" smtClean="0">
                          <a:solidFill>
                            <a:schemeClr val="bg1"/>
                          </a:solidFill>
                          <a:effectLst/>
                          <a:latin typeface="Calibri" panose="020F0502020204030204" pitchFamily="34" charset="0"/>
                        </a:rPr>
                        <a:t>1,500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$1,875</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($375)</a:t>
                      </a: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E9E9CE"/>
                    </a:solidFill>
                  </a:tcPr>
                </a:tc>
                <a:tc>
                  <a:txBody>
                    <a:bodyPr/>
                    <a:lstStyle/>
                    <a:p>
                      <a:pPr marL="0" marR="0" indent="0" algn="ctr" defTabSz="914400" rtl="0" eaLnBrk="1" fontAlgn="b" latinLnBrk="0" hangingPunct="1">
                        <a:lnSpc>
                          <a:spcPts val="1900"/>
                        </a:lnSpc>
                        <a:spcBef>
                          <a:spcPts val="0"/>
                        </a:spcBef>
                        <a:spcAft>
                          <a:spcPts val="0"/>
                        </a:spcAft>
                        <a:buClrTx/>
                        <a:buSzTx/>
                        <a:buFontTx/>
                        <a:buNone/>
                        <a:tabLst/>
                        <a:defRPr/>
                      </a:pPr>
                      <a:r>
                        <a:rPr lang="en-US" sz="1700" u="none" strike="noStrike" kern="1200" dirty="0" smtClean="0">
                          <a:solidFill>
                            <a:schemeClr val="bg1"/>
                          </a:solidFill>
                          <a:effectLst/>
                          <a:latin typeface="Calibri" panose="020F0502020204030204" pitchFamily="34" charset="0"/>
                        </a:rPr>
                        <a:t>$1,500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$1,870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($370)</a:t>
                      </a: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E9E9CE"/>
                    </a:solidFill>
                  </a:tcPr>
                </a:tc>
                <a:tc>
                  <a:txBody>
                    <a:bodyPr/>
                    <a:lstStyle/>
                    <a:p>
                      <a:pPr marL="0" marR="0" indent="0" algn="ctr" defTabSz="914400" rtl="0" eaLnBrk="1" fontAlgn="b" latinLnBrk="0" hangingPunct="1">
                        <a:lnSpc>
                          <a:spcPts val="1900"/>
                        </a:lnSpc>
                        <a:spcBef>
                          <a:spcPts val="0"/>
                        </a:spcBef>
                        <a:spcAft>
                          <a:spcPts val="0"/>
                        </a:spcAft>
                        <a:buClrTx/>
                        <a:buSzTx/>
                        <a:buFontTx/>
                        <a:buNone/>
                        <a:tabLst/>
                        <a:defRPr/>
                      </a:pPr>
                      <a:endParaRPr lang="en-US" sz="1700" u="none" strike="noStrike" kern="1200" dirty="0" smtClean="0">
                        <a:solidFill>
                          <a:schemeClr val="bg1"/>
                        </a:solidFill>
                        <a:effectLst/>
                        <a:latin typeface="Calibri" panose="020F0502020204030204" pitchFamily="34" charset="0"/>
                      </a:endParaRPr>
                    </a:p>
                    <a:p>
                      <a:pPr marL="0" marR="0" indent="0" algn="ctr" defTabSz="914400" rtl="0" eaLnBrk="1" fontAlgn="b" latinLnBrk="0" hangingPunct="1">
                        <a:lnSpc>
                          <a:spcPts val="1900"/>
                        </a:lnSpc>
                        <a:spcBef>
                          <a:spcPts val="0"/>
                        </a:spcBef>
                        <a:spcAft>
                          <a:spcPts val="0"/>
                        </a:spcAft>
                        <a:buClrTx/>
                        <a:buSzTx/>
                        <a:buFontTx/>
                        <a:buNone/>
                        <a:tabLst/>
                        <a:defRPr/>
                      </a:pPr>
                      <a:r>
                        <a:rPr lang="en-US" sz="1700" u="none" strike="noStrike" kern="1200" dirty="0" smtClean="0">
                          <a:solidFill>
                            <a:schemeClr val="bg1"/>
                          </a:solidFill>
                          <a:effectLst/>
                          <a:latin typeface="Calibri" panose="020F0502020204030204" pitchFamily="34" charset="0"/>
                        </a:rPr>
                        <a:t>$1,500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$1,805</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($305)</a:t>
                      </a:r>
                      <a:endParaRPr lang="en-US" sz="1700" b="0" i="0" u="none" strike="noStrike" kern="1200" dirty="0" smtClean="0">
                        <a:solidFill>
                          <a:schemeClr val="bg1"/>
                        </a:solidFill>
                        <a:effectLst/>
                        <a:latin typeface="Calibri" panose="020F0502020204030204" pitchFamily="34" charset="0"/>
                        <a:ea typeface="+mn-ea"/>
                        <a:cs typeface="+mn-cs"/>
                      </a:endParaRPr>
                    </a:p>
                  </a:txBody>
                  <a:tcPr anchor="ctr">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E9E9CE"/>
                    </a:solidFill>
                  </a:tcPr>
                </a:tc>
                <a:tc>
                  <a:txBody>
                    <a:bodyPr/>
                    <a:lstStyle/>
                    <a:p>
                      <a:pPr marL="0" marR="0" indent="0" algn="ctr" defTabSz="914400" rtl="0" eaLnBrk="1" fontAlgn="b" latinLnBrk="0" hangingPunct="1">
                        <a:lnSpc>
                          <a:spcPts val="1900"/>
                        </a:lnSpc>
                        <a:spcBef>
                          <a:spcPts val="0"/>
                        </a:spcBef>
                        <a:spcAft>
                          <a:spcPts val="0"/>
                        </a:spcAft>
                        <a:buClrTx/>
                        <a:buSzTx/>
                        <a:buFontTx/>
                        <a:buNone/>
                        <a:tabLst/>
                        <a:defRPr/>
                      </a:pPr>
                      <a:endParaRPr lang="en-US" sz="1700" u="none" strike="noStrike" kern="1200" dirty="0" smtClean="0">
                        <a:solidFill>
                          <a:schemeClr val="bg1"/>
                        </a:solidFill>
                        <a:effectLst/>
                        <a:latin typeface="Calibri" panose="020F0502020204030204" pitchFamily="34" charset="0"/>
                      </a:endParaRPr>
                    </a:p>
                    <a:p>
                      <a:pPr marL="0" marR="0" indent="0" algn="ctr" defTabSz="914400" rtl="0" eaLnBrk="1" fontAlgn="b" latinLnBrk="0" hangingPunct="1">
                        <a:lnSpc>
                          <a:spcPts val="1900"/>
                        </a:lnSpc>
                        <a:spcBef>
                          <a:spcPts val="0"/>
                        </a:spcBef>
                        <a:spcAft>
                          <a:spcPts val="0"/>
                        </a:spcAft>
                        <a:buClrTx/>
                        <a:buSzTx/>
                        <a:buFontTx/>
                        <a:buNone/>
                        <a:tabLst/>
                        <a:defRPr/>
                      </a:pPr>
                      <a:r>
                        <a:rPr lang="en-US" sz="1700" u="none" strike="noStrike" kern="1200" dirty="0" smtClean="0">
                          <a:solidFill>
                            <a:schemeClr val="bg1"/>
                          </a:solidFill>
                          <a:effectLst/>
                          <a:latin typeface="Calibri" panose="020F0502020204030204" pitchFamily="34" charset="0"/>
                        </a:rPr>
                        <a:t>$1,500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$1,689</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($189)</a:t>
                      </a:r>
                      <a:endParaRPr lang="en-US" sz="1700" b="0" i="0" u="none" strike="noStrike" kern="1200" dirty="0" smtClean="0">
                        <a:solidFill>
                          <a:schemeClr val="bg1"/>
                        </a:solidFill>
                        <a:effectLst/>
                        <a:latin typeface="Calibri" panose="020F0502020204030204" pitchFamily="34" charset="0"/>
                        <a:ea typeface="+mn-ea"/>
                        <a:cs typeface="+mn-cs"/>
                      </a:endParaRPr>
                    </a:p>
                  </a:txBody>
                  <a:tcPr anchor="ctr">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accent3">
                        <a:lumMod val="60000"/>
                        <a:lumOff val="40000"/>
                      </a:schemeClr>
                    </a:solidFill>
                  </a:tcPr>
                </a:tc>
                <a:tc>
                  <a:txBody>
                    <a:bodyPr/>
                    <a:lstStyle/>
                    <a:p>
                      <a:pPr marL="0" marR="0" indent="0" algn="ctr" defTabSz="914400" rtl="0" eaLnBrk="1" fontAlgn="b" latinLnBrk="0" hangingPunct="1">
                        <a:lnSpc>
                          <a:spcPts val="1900"/>
                        </a:lnSpc>
                        <a:spcBef>
                          <a:spcPts val="0"/>
                        </a:spcBef>
                        <a:spcAft>
                          <a:spcPts val="0"/>
                        </a:spcAft>
                        <a:buClrTx/>
                        <a:buSzTx/>
                        <a:buFontTx/>
                        <a:buNone/>
                        <a:tabLst/>
                        <a:defRPr/>
                      </a:pPr>
                      <a:r>
                        <a:rPr lang="en-US" sz="1700" u="none" strike="noStrike" kern="1200" dirty="0" smtClean="0">
                          <a:solidFill>
                            <a:schemeClr val="bg1"/>
                          </a:solidFill>
                          <a:effectLst/>
                          <a:latin typeface="Calibri" panose="020F0502020204030204" pitchFamily="34" charset="0"/>
                        </a:rPr>
                        <a:t>$1,500</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$1,718</a:t>
                      </a:r>
                    </a:p>
                    <a:p>
                      <a:pPr marL="0" algn="ctr" defTabSz="914400" rtl="0" eaLnBrk="1" fontAlgn="b" latinLnBrk="0" hangingPunct="1">
                        <a:lnSpc>
                          <a:spcPts val="1900"/>
                        </a:lnSpc>
                        <a:spcBef>
                          <a:spcPts val="0"/>
                        </a:spcBef>
                        <a:spcAft>
                          <a:spcPts val="0"/>
                        </a:spcAft>
                      </a:pPr>
                      <a:r>
                        <a:rPr lang="en-US" sz="1700" u="none" strike="noStrike" kern="1200" dirty="0" smtClean="0">
                          <a:solidFill>
                            <a:schemeClr val="bg1"/>
                          </a:solidFill>
                          <a:effectLst/>
                          <a:latin typeface="Calibri" panose="020F0502020204030204" pitchFamily="34" charset="0"/>
                        </a:rPr>
                        <a:t>($218)</a:t>
                      </a: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accent3">
                        <a:lumMod val="60000"/>
                        <a:lumOff val="40000"/>
                      </a:schemeClr>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78316414"/>
              </p:ext>
            </p:extLst>
          </p:nvPr>
        </p:nvGraphicFramePr>
        <p:xfrm>
          <a:off x="821438" y="2171000"/>
          <a:ext cx="7669416" cy="815340"/>
        </p:xfrm>
        <a:graphic>
          <a:graphicData uri="http://schemas.openxmlformats.org/drawingml/2006/table">
            <a:tbl>
              <a:tblPr firstRow="1" bandRow="1">
                <a:tableStyleId>{5940675A-B579-460E-94D1-54222C63F5DA}</a:tableStyleId>
              </a:tblPr>
              <a:tblGrid>
                <a:gridCol w="1327995"/>
                <a:gridCol w="1228477"/>
                <a:gridCol w="1278236"/>
                <a:gridCol w="1278236"/>
                <a:gridCol w="1278236"/>
                <a:gridCol w="1278236"/>
              </a:tblGrid>
              <a:tr h="370840">
                <a:tc>
                  <a:txBody>
                    <a:bodyPr/>
                    <a:lstStyle/>
                    <a:p>
                      <a:pPr algn="ctr" fontAlgn="b">
                        <a:lnSpc>
                          <a:spcPts val="1900"/>
                        </a:lnSpc>
                        <a:spcBef>
                          <a:spcPts val="0"/>
                        </a:spcBef>
                        <a:spcAft>
                          <a:spcPts val="0"/>
                        </a:spcAft>
                      </a:pPr>
                      <a:r>
                        <a:rPr lang="en-US" sz="1800" b="1" u="none" strike="noStrike" dirty="0" smtClean="0">
                          <a:solidFill>
                            <a:schemeClr val="bg1"/>
                          </a:solidFill>
                          <a:effectLst/>
                          <a:latin typeface="Calibri" panose="020F0502020204030204" pitchFamily="34" charset="0"/>
                        </a:rPr>
                        <a:t>Monthly</a:t>
                      </a:r>
                      <a:r>
                        <a:rPr lang="en-US" sz="1800" b="1" u="none" strike="noStrike" baseline="0" dirty="0" smtClean="0">
                          <a:solidFill>
                            <a:schemeClr val="bg1"/>
                          </a:solidFill>
                          <a:effectLst/>
                          <a:latin typeface="Calibri" panose="020F0502020204030204" pitchFamily="34" charset="0"/>
                        </a:rPr>
                        <a:t> R</a:t>
                      </a:r>
                      <a:r>
                        <a:rPr lang="en-US" sz="1800" b="1" u="none" strike="noStrike" dirty="0" smtClean="0">
                          <a:solidFill>
                            <a:schemeClr val="bg1"/>
                          </a:solidFill>
                          <a:effectLst/>
                          <a:latin typeface="Calibri" panose="020F0502020204030204" pitchFamily="34" charset="0"/>
                        </a:rPr>
                        <a:t>ates </a:t>
                      </a:r>
                      <a:r>
                        <a:rPr lang="en-US" sz="1800" b="1" u="none" strike="noStrike" dirty="0">
                          <a:solidFill>
                            <a:schemeClr val="bg1"/>
                          </a:solidFill>
                          <a:effectLst/>
                          <a:latin typeface="Calibri" panose="020F0502020204030204" pitchFamily="34" charset="0"/>
                        </a:rPr>
                        <a:t>by Tier</a:t>
                      </a:r>
                      <a:endParaRPr lang="en-US" sz="1800" b="1" i="0" u="none" strike="noStrike" dirty="0">
                        <a:solidFill>
                          <a:schemeClr val="bg1"/>
                        </a:solidFill>
                        <a:effectLst/>
                        <a:latin typeface="Calibri" panose="020F0502020204030204" pitchFamily="34" charset="0"/>
                      </a:endParaRPr>
                    </a:p>
                  </a:txBody>
                  <a:tcPr anchor="b">
                    <a:lnL w="6350" cap="flat" cmpd="sng" algn="ctr">
                      <a:solidFill>
                        <a:schemeClr val="bg1">
                          <a:lumMod val="75000"/>
                          <a:lumOff val="25000"/>
                        </a:schemeClr>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B1000</a:t>
                      </a:r>
                    </a:p>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P1</a:t>
                      </a:r>
                      <a:endPar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a:lnL w="6350" cap="flat" cmpd="sng" algn="ctr">
                      <a:solidFill>
                        <a:schemeClr val="bg1">
                          <a:lumMod val="75000"/>
                          <a:lumOff val="2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accent2">
                        <a:lumMod val="50000"/>
                      </a:schemeClr>
                    </a:solidFill>
                  </a:tcPr>
                </a:tc>
                <a:tc>
                  <a:txBody>
                    <a:bodyPr/>
                    <a:lstStyle/>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C2000 “Gold”</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accent2">
                        <a:lumMod val="50000"/>
                      </a:schemeClr>
                    </a:solidFill>
                  </a:tcPr>
                </a:tc>
                <a:tc>
                  <a:txBody>
                    <a:bodyPr/>
                    <a:lstStyle/>
                    <a:p>
                      <a:pPr algn="ctr">
                        <a:lnSpc>
                          <a:spcPts val="19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H1500 “Gold”</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P3</a:t>
                      </a:r>
                      <a:endPar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accent2">
                        <a:lumMod val="50000"/>
                      </a:schemeClr>
                    </a:solidFill>
                  </a:tcPr>
                </a:tc>
                <a:tc>
                  <a:txBody>
                    <a:bodyPr/>
                    <a:lstStyle/>
                    <a:p>
                      <a:pPr algn="ctr">
                        <a:lnSpc>
                          <a:spcPts val="19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C3000</a:t>
                      </a:r>
                    </a:p>
                    <a:p>
                      <a:pPr algn="ctr">
                        <a:lnSpc>
                          <a:spcPts val="1900"/>
                        </a:lnSpc>
                        <a:spcBef>
                          <a:spcPts val="0"/>
                        </a:spcBef>
                        <a:spcAft>
                          <a:spcPts val="0"/>
                        </a:spcAft>
                      </a:pPr>
                      <a:r>
                        <a:rPr lang="en-US" sz="18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1">
                        <a:lumMod val="65000"/>
                        <a:lumOff val="35000"/>
                      </a:schemeClr>
                    </a:solidFill>
                  </a:tcPr>
                </a:tc>
                <a:tc>
                  <a:txBody>
                    <a:bodyPr/>
                    <a:lstStyle/>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H2000</a:t>
                      </a:r>
                    </a:p>
                    <a:p>
                      <a:pPr marL="0" algn="ctr" defTabSz="914400" rtl="0" eaLnBrk="1" latinLnBrk="0" hangingPunct="1">
                        <a:lnSpc>
                          <a:spcPts val="1900"/>
                        </a:lnSpc>
                        <a:spcBef>
                          <a:spcPts val="0"/>
                        </a:spcBef>
                        <a:spcAft>
                          <a:spcPts val="0"/>
                        </a:spcAft>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900"/>
                        </a:lnSpc>
                        <a:spcBef>
                          <a:spcPts val="0"/>
                        </a:spcBef>
                        <a:spcAft>
                          <a:spcPts val="0"/>
                        </a:spcAft>
                        <a:buClrTx/>
                        <a:buSzTx/>
                        <a:buFontTx/>
                        <a:buNone/>
                        <a:tabLst/>
                        <a:defRPr/>
                      </a:pPr>
                      <a:r>
                        <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P4</a:t>
                      </a:r>
                      <a:endParaRPr lang="en-US" sz="1800" b="1"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a:lnL w="6350" cap="flat" cmpd="sng" algn="ctr">
                      <a:solidFill>
                        <a:srgbClr val="FFFFFF"/>
                      </a:solidFill>
                      <a:prstDash val="solid"/>
                      <a:round/>
                      <a:headEnd type="none" w="med" len="med"/>
                      <a:tailEnd type="none" w="med" len="med"/>
                    </a:lnL>
                    <a:lnR w="6350" cap="flat" cmpd="sng" algn="ctr">
                      <a:solidFill>
                        <a:schemeClr val="bg1">
                          <a:lumMod val="75000"/>
                          <a:lumOff val="25000"/>
                        </a:schemeClr>
                      </a:solidFill>
                      <a:prstDash val="solid"/>
                      <a:round/>
                      <a:headEnd type="none" w="med" len="med"/>
                      <a:tailEnd type="none" w="med" len="med"/>
                    </a:lnR>
                    <a:lnT w="6350" cap="flat" cmpd="sng" algn="ctr">
                      <a:solidFill>
                        <a:schemeClr val="bg1">
                          <a:lumMod val="75000"/>
                          <a:lumOff val="25000"/>
                        </a:schemeClr>
                      </a:solidFill>
                      <a:prstDash val="solid"/>
                      <a:round/>
                      <a:headEnd type="none" w="med" len="med"/>
                      <a:tailEnd type="none" w="med" len="med"/>
                    </a:lnT>
                    <a:lnB w="6350" cap="flat" cmpd="sng" algn="ctr">
                      <a:solidFill>
                        <a:schemeClr val="bg1">
                          <a:lumMod val="75000"/>
                          <a:lumOff val="25000"/>
                        </a:schemeClr>
                      </a:solidFill>
                      <a:prstDash val="solid"/>
                      <a:round/>
                      <a:headEnd type="none" w="med" len="med"/>
                      <a:tailEnd type="none" w="med" len="med"/>
                    </a:lnB>
                    <a:solidFill>
                      <a:schemeClr val="bg1">
                        <a:lumMod val="65000"/>
                        <a:lumOff val="35000"/>
                      </a:schemeClr>
                    </a:solidFill>
                  </a:tcPr>
                </a:tc>
              </a:tr>
            </a:tbl>
          </a:graphicData>
        </a:graphic>
      </p:graphicFrame>
    </p:spTree>
    <p:extLst>
      <p:ext uri="{BB962C8B-B14F-4D97-AF65-F5344CB8AC3E}">
        <p14:creationId xmlns:p14="http://schemas.microsoft.com/office/powerpoint/2010/main" val="1293726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5462697"/>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4300" b="0" kern="0" dirty="0" smtClean="0">
                <a:solidFill>
                  <a:srgbClr val="FFFFFF"/>
                </a:solidFill>
                <a:effectLst>
                  <a:outerShdw blurRad="38100" dist="38100" dir="2700000" algn="tl">
                    <a:srgbClr val="000000">
                      <a:alpha val="43137"/>
                    </a:srgbClr>
                  </a:outerShdw>
                </a:effectLst>
                <a:latin typeface="Calibri" panose="020F0502020204030204" pitchFamily="34" charset="0"/>
              </a:rPr>
              <a:t>Video Segment A</a:t>
            </a:r>
            <a:endParaRPr lang="en-US" sz="4300" b="0" kern="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522" y="817563"/>
            <a:ext cx="6826956" cy="4522858"/>
          </a:xfrm>
          <a:prstGeom prst="rect">
            <a:avLst/>
          </a:prstGeom>
        </p:spPr>
      </p:pic>
    </p:spTree>
    <p:extLst>
      <p:ext uri="{BB962C8B-B14F-4D97-AF65-F5344CB8AC3E}">
        <p14:creationId xmlns:p14="http://schemas.microsoft.com/office/powerpoint/2010/main" val="1056256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385347"/>
            <a:ext cx="8328802" cy="1039694"/>
          </a:xfrm>
        </p:spPr>
        <p:txBody>
          <a:bodyPr/>
          <a:lstStyle/>
          <a:p>
            <a:pPr marL="0" indent="0">
              <a:lnSpc>
                <a:spcPts val="3800"/>
              </a:lnSpc>
              <a:spcBef>
                <a:spcPts val="0"/>
              </a:spcBef>
              <a:spcAft>
                <a:spcPts val="0"/>
              </a:spcAft>
              <a:tabLst>
                <a:tab pos="3030538" algn="l"/>
              </a:tabLst>
              <a:defRPr/>
            </a:pPr>
            <a:r>
              <a:rPr lang="en-US" dirty="0" smtClean="0"/>
              <a:t>Low Utilization Claim Example</a:t>
            </a:r>
            <a:r>
              <a:rPr lang="en-US" smtClean="0"/>
              <a:t/>
            </a:r>
            <a:br>
              <a:rPr lang="en-US" smtClean="0"/>
            </a:br>
            <a:r>
              <a:rPr lang="en-US" sz="3300" b="0" smtClean="0"/>
              <a:t>Participant-Only</a:t>
            </a:r>
            <a:r>
              <a:rPr lang="en-US" sz="3300" b="0" dirty="0" smtClean="0"/>
              <a:t>—</a:t>
            </a:r>
            <a:r>
              <a:rPr lang="en-US" sz="3300" b="0" dirty="0"/>
              <a:t>&lt;Conference Name</a:t>
            </a:r>
            <a:r>
              <a:rPr lang="en-US" sz="3300" b="0" dirty="0" smtClean="0"/>
              <a:t>&gt;</a:t>
            </a:r>
            <a:endParaRPr lang="en-US" sz="3300" b="0" dirty="0"/>
          </a:p>
        </p:txBody>
      </p:sp>
      <p:graphicFrame>
        <p:nvGraphicFramePr>
          <p:cNvPr id="5" name="Table 4"/>
          <p:cNvGraphicFramePr>
            <a:graphicFrameLocks noGrp="1"/>
          </p:cNvGraphicFramePr>
          <p:nvPr>
            <p:extLst>
              <p:ext uri="{D42A27DB-BD31-4B8C-83A1-F6EECF244321}">
                <p14:modId xmlns:p14="http://schemas.microsoft.com/office/powerpoint/2010/main" val="4190636394"/>
              </p:ext>
            </p:extLst>
          </p:nvPr>
        </p:nvGraphicFramePr>
        <p:xfrm>
          <a:off x="819150" y="2767516"/>
          <a:ext cx="8027306" cy="3320898"/>
        </p:xfrm>
        <a:graphic>
          <a:graphicData uri="http://schemas.openxmlformats.org/drawingml/2006/table">
            <a:tbl>
              <a:tblPr firstRow="1" bandRow="1">
                <a:tableStyleId>{5940675A-B579-460E-94D1-54222C63F5DA}</a:tableStyleId>
              </a:tblPr>
              <a:tblGrid>
                <a:gridCol w="2149681"/>
                <a:gridCol w="1175525"/>
                <a:gridCol w="1175525"/>
                <a:gridCol w="1175525"/>
                <a:gridCol w="1175525"/>
                <a:gridCol w="1175525"/>
              </a:tblGrid>
              <a:tr h="297402">
                <a:tc>
                  <a:txBody>
                    <a:bodyPr/>
                    <a:lstStyle/>
                    <a:p>
                      <a:pPr>
                        <a:lnSpc>
                          <a:spcPts val="1600"/>
                        </a:lnSpc>
                      </a:pPr>
                      <a:r>
                        <a:rPr lang="en-US" sz="1550" b="1" dirty="0" smtClean="0">
                          <a:solidFill>
                            <a:schemeClr val="bg1"/>
                          </a:solidFill>
                          <a:latin typeface="Calibri" panose="020F0502020204030204" pitchFamily="34" charset="0"/>
                        </a:rPr>
                        <a:t>Total Claims Paid</a:t>
                      </a:r>
                      <a:endParaRPr lang="en-US" sz="155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a:lnSpc>
                          <a:spcPts val="1600"/>
                        </a:lnSpc>
                      </a:pPr>
                      <a:r>
                        <a:rPr lang="en-US" sz="1550" b="0" dirty="0" smtClean="0">
                          <a:solidFill>
                            <a:schemeClr val="bg1"/>
                          </a:solidFill>
                          <a:latin typeface="Calibri" panose="020F0502020204030204" pitchFamily="34" charset="0"/>
                        </a:rPr>
                        <a:t>$45</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$415</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$475</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$415</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l">
                        <a:lnSpc>
                          <a:spcPts val="1600"/>
                        </a:lnSpc>
                      </a:pPr>
                      <a:r>
                        <a:rPr lang="en-US" sz="1550" b="0" dirty="0" smtClean="0">
                          <a:solidFill>
                            <a:schemeClr val="bg1"/>
                          </a:solidFill>
                          <a:latin typeface="Calibri" panose="020F0502020204030204" pitchFamily="34" charset="0"/>
                        </a:rPr>
                        <a:t>$475</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427512">
                <a:tc>
                  <a:txBody>
                    <a:bodyPr/>
                    <a:lstStyle/>
                    <a:p>
                      <a:pPr>
                        <a:lnSpc>
                          <a:spcPts val="1600"/>
                        </a:lnSpc>
                      </a:pPr>
                      <a:r>
                        <a:rPr lang="en-US" sz="1550" b="1" dirty="0" smtClean="0">
                          <a:solidFill>
                            <a:schemeClr val="bg1"/>
                          </a:solidFill>
                          <a:latin typeface="Calibri" panose="020F0502020204030204" pitchFamily="34" charset="0"/>
                        </a:rPr>
                        <a:t>Less Plan Sponsor Account Funding</a:t>
                      </a:r>
                      <a:endParaRPr lang="en-US" sz="155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a:lnSpc>
                          <a:spcPts val="1600"/>
                        </a:lnSpc>
                      </a:pPr>
                      <a:r>
                        <a:rPr lang="en-US" sz="1550" b="0" dirty="0" smtClean="0">
                          <a:solidFill>
                            <a:schemeClr val="bg1"/>
                          </a:solidFill>
                          <a:latin typeface="Calibri" panose="020F0502020204030204" pitchFamily="34" charset="0"/>
                        </a:rPr>
                        <a:t>$0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$1,000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$750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$250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l">
                        <a:lnSpc>
                          <a:spcPts val="1600"/>
                        </a:lnSpc>
                      </a:pPr>
                      <a:r>
                        <a:rPr lang="en-US" sz="1550" b="0" dirty="0" smtClean="0">
                          <a:solidFill>
                            <a:schemeClr val="bg1"/>
                          </a:solidFill>
                          <a:latin typeface="Calibri" panose="020F0502020204030204" pitchFamily="34" charset="0"/>
                        </a:rPr>
                        <a:t>$500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296790">
                <a:tc>
                  <a:txBody>
                    <a:bodyPr/>
                    <a:lstStyle/>
                    <a:p>
                      <a:pPr>
                        <a:lnSpc>
                          <a:spcPts val="1600"/>
                        </a:lnSpc>
                      </a:pPr>
                      <a:r>
                        <a:rPr lang="en-US" sz="1550" b="1" dirty="0" smtClean="0">
                          <a:solidFill>
                            <a:schemeClr val="bg1"/>
                          </a:solidFill>
                          <a:latin typeface="Calibri" panose="020F0502020204030204" pitchFamily="34" charset="0"/>
                        </a:rPr>
                        <a:t>Net Claim</a:t>
                      </a:r>
                      <a:r>
                        <a:rPr lang="en-US" sz="1550" b="1" baseline="0" dirty="0" smtClean="0">
                          <a:solidFill>
                            <a:schemeClr val="bg1"/>
                          </a:solidFill>
                          <a:latin typeface="Calibri" panose="020F0502020204030204" pitchFamily="34" charset="0"/>
                        </a:rPr>
                        <a:t>s OOP</a:t>
                      </a:r>
                      <a:endParaRPr lang="en-US" sz="155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a:lnSpc>
                          <a:spcPts val="1600"/>
                        </a:lnSpc>
                      </a:pPr>
                      <a:r>
                        <a:rPr lang="en-US" sz="1550" b="0" dirty="0" smtClean="0">
                          <a:solidFill>
                            <a:schemeClr val="bg1"/>
                          </a:solidFill>
                          <a:latin typeface="Calibri" panose="020F0502020204030204" pitchFamily="34" charset="0"/>
                        </a:rPr>
                        <a:t>$45</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$165</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l">
                        <a:lnSpc>
                          <a:spcPts val="1600"/>
                        </a:lnSpc>
                      </a:pPr>
                      <a:r>
                        <a:rPr lang="en-US" sz="1550" b="0" dirty="0" smtClean="0">
                          <a:solidFill>
                            <a:schemeClr val="bg1"/>
                          </a:solidFill>
                          <a:latin typeface="Calibri" panose="020F0502020204030204" pitchFamily="34" charset="0"/>
                        </a:rPr>
                        <a:t>$0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328946">
                <a:tc>
                  <a:txBody>
                    <a:bodyPr/>
                    <a:lstStyle/>
                    <a:p>
                      <a:pPr>
                        <a:lnSpc>
                          <a:spcPts val="1600"/>
                        </a:lnSpc>
                      </a:pPr>
                      <a:r>
                        <a:rPr lang="en-US" sz="1550" b="1" dirty="0" smtClean="0">
                          <a:solidFill>
                            <a:schemeClr val="bg1"/>
                          </a:solidFill>
                          <a:latin typeface="Calibri" panose="020F0502020204030204" pitchFamily="34" charset="0"/>
                        </a:rPr>
                        <a:t>Annual Premium</a:t>
                      </a:r>
                      <a:endParaRPr lang="en-US" sz="155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a:lnSpc>
                          <a:spcPts val="1600"/>
                        </a:lnSpc>
                      </a:pPr>
                      <a:r>
                        <a:rPr lang="en-US" sz="1550" b="0" dirty="0" smtClean="0">
                          <a:solidFill>
                            <a:schemeClr val="bg1"/>
                          </a:solidFill>
                          <a:latin typeface="Calibri" panose="020F0502020204030204" pitchFamily="34" charset="0"/>
                        </a:rPr>
                        <a:t>$8,808</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$8,520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$8,472</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$7,932</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l">
                        <a:lnSpc>
                          <a:spcPts val="1600"/>
                        </a:lnSpc>
                      </a:pPr>
                      <a:r>
                        <a:rPr lang="en-US" sz="1550" b="0" dirty="0" smtClean="0">
                          <a:solidFill>
                            <a:schemeClr val="bg1"/>
                          </a:solidFill>
                          <a:latin typeface="Calibri" panose="020F0502020204030204" pitchFamily="34" charset="0"/>
                        </a:rPr>
                        <a:t>$8,076</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288570">
                <a:tc>
                  <a:txBody>
                    <a:bodyPr/>
                    <a:lstStyle/>
                    <a:p>
                      <a:pPr>
                        <a:lnSpc>
                          <a:spcPts val="1600"/>
                        </a:lnSpc>
                      </a:pPr>
                      <a:r>
                        <a:rPr lang="en-US" sz="1550" b="1" dirty="0" smtClean="0">
                          <a:solidFill>
                            <a:schemeClr val="bg1"/>
                          </a:solidFill>
                          <a:latin typeface="Calibri" panose="020F0502020204030204" pitchFamily="34" charset="0"/>
                        </a:rPr>
                        <a:t>DC</a:t>
                      </a:r>
                      <a:r>
                        <a:rPr lang="en-US" sz="1550" b="1" baseline="0" dirty="0" smtClean="0">
                          <a:solidFill>
                            <a:schemeClr val="bg1"/>
                          </a:solidFill>
                          <a:latin typeface="Calibri" panose="020F0502020204030204" pitchFamily="34" charset="0"/>
                        </a:rPr>
                        <a:t> Amount</a:t>
                      </a:r>
                      <a:endParaRPr lang="en-US" sz="155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a:lnSpc>
                          <a:spcPts val="1600"/>
                        </a:lnSpc>
                      </a:pPr>
                      <a:r>
                        <a:rPr lang="en-US" sz="1550" b="0" dirty="0" smtClean="0">
                          <a:solidFill>
                            <a:schemeClr val="bg1"/>
                          </a:solidFill>
                          <a:latin typeface="Calibri" panose="020F0502020204030204" pitchFamily="34" charset="0"/>
                        </a:rPr>
                        <a:t>$8,000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$8,000</a:t>
                      </a: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smtClean="0">
                          <a:solidFill>
                            <a:schemeClr val="bg1"/>
                          </a:solidFill>
                          <a:latin typeface="Calibri" panose="020F0502020204030204" pitchFamily="34" charset="0"/>
                        </a:rPr>
                        <a:t>$8,000</a:t>
                      </a:r>
                      <a:endParaRPr lang="en-US" sz="1550" b="0" dirty="0" smtClean="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$8,000</a:t>
                      </a: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l">
                        <a:lnSpc>
                          <a:spcPts val="1600"/>
                        </a:lnSpc>
                      </a:pPr>
                      <a:r>
                        <a:rPr lang="en-US" sz="1550" b="0" dirty="0" smtClean="0">
                          <a:solidFill>
                            <a:schemeClr val="bg1"/>
                          </a:solidFill>
                          <a:latin typeface="Calibri" panose="020F0502020204030204" pitchFamily="34" charset="0"/>
                        </a:rPr>
                        <a:t>$8,000</a:t>
                      </a: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641268">
                <a:tc>
                  <a:txBody>
                    <a:bodyPr/>
                    <a:lstStyle/>
                    <a:p>
                      <a:pPr>
                        <a:lnSpc>
                          <a:spcPts val="1600"/>
                        </a:lnSpc>
                      </a:pPr>
                      <a:r>
                        <a:rPr lang="en-US" sz="1550" b="1" dirty="0" smtClean="0">
                          <a:solidFill>
                            <a:schemeClr val="bg1"/>
                          </a:solidFill>
                          <a:latin typeface="Calibri" panose="020F0502020204030204" pitchFamily="34" charset="0"/>
                        </a:rPr>
                        <a:t>Add Participant</a:t>
                      </a:r>
                      <a:r>
                        <a:rPr lang="en-US" sz="1550" b="1" baseline="0" dirty="0" smtClean="0">
                          <a:solidFill>
                            <a:schemeClr val="bg1"/>
                          </a:solidFill>
                          <a:latin typeface="Calibri" panose="020F0502020204030204" pitchFamily="34" charset="0"/>
                        </a:rPr>
                        <a:t> </a:t>
                      </a:r>
                      <a:br>
                        <a:rPr lang="en-US" sz="1550" b="1" baseline="0" dirty="0" smtClean="0">
                          <a:solidFill>
                            <a:schemeClr val="bg1"/>
                          </a:solidFill>
                          <a:latin typeface="Calibri" panose="020F0502020204030204" pitchFamily="34" charset="0"/>
                        </a:rPr>
                      </a:br>
                      <a:r>
                        <a:rPr lang="en-US" sz="1550" b="1" baseline="0" dirty="0" smtClean="0">
                          <a:solidFill>
                            <a:schemeClr val="bg1"/>
                          </a:solidFill>
                          <a:latin typeface="Calibri" panose="020F0502020204030204" pitchFamily="34" charset="0"/>
                        </a:rPr>
                        <a:t>Contribution or &lt;Less&gt; PS funding  for </a:t>
                      </a:r>
                      <a:br>
                        <a:rPr lang="en-US" sz="1550" b="1" baseline="0" dirty="0" smtClean="0">
                          <a:solidFill>
                            <a:schemeClr val="bg1"/>
                          </a:solidFill>
                          <a:latin typeface="Calibri" panose="020F0502020204030204" pitchFamily="34" charset="0"/>
                        </a:rPr>
                      </a:br>
                      <a:r>
                        <a:rPr lang="en-US" sz="1550" b="1" dirty="0" smtClean="0">
                          <a:solidFill>
                            <a:schemeClr val="bg1"/>
                          </a:solidFill>
                          <a:latin typeface="Calibri" panose="020F0502020204030204" pitchFamily="34" charset="0"/>
                        </a:rPr>
                        <a:t>Plan E</a:t>
                      </a:r>
                      <a:r>
                        <a:rPr lang="en-US" sz="1550" b="1" baseline="0" dirty="0" smtClean="0">
                          <a:solidFill>
                            <a:schemeClr val="bg1"/>
                          </a:solidFill>
                          <a:latin typeface="Calibri" panose="020F0502020204030204" pitchFamily="34" charset="0"/>
                        </a:rPr>
                        <a:t>xtra premium</a:t>
                      </a:r>
                      <a:endParaRPr lang="en-US" sz="155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a:lnSpc>
                          <a:spcPts val="1600"/>
                        </a:lnSpc>
                      </a:pPr>
                      <a:r>
                        <a:rPr lang="en-US" sz="1550" b="0" dirty="0" smtClean="0">
                          <a:solidFill>
                            <a:schemeClr val="bg1"/>
                          </a:solidFill>
                          <a:latin typeface="Calibri" panose="020F0502020204030204" pitchFamily="34" charset="0"/>
                        </a:rPr>
                        <a:t>$808</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$520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$472</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&lt;$68&gt;</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l">
                        <a:lnSpc>
                          <a:spcPts val="1600"/>
                        </a:lnSpc>
                      </a:pPr>
                      <a:r>
                        <a:rPr lang="en-US" sz="1550" b="0" dirty="0" smtClean="0">
                          <a:solidFill>
                            <a:schemeClr val="bg1"/>
                          </a:solidFill>
                          <a:latin typeface="Calibri" panose="020F0502020204030204" pitchFamily="34" charset="0"/>
                        </a:rPr>
                        <a:t>$76</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r h="478558">
                <a:tc>
                  <a:txBody>
                    <a:bodyPr/>
                    <a:lstStyle/>
                    <a:p>
                      <a:pPr>
                        <a:lnSpc>
                          <a:spcPts val="1600"/>
                        </a:lnSpc>
                      </a:pPr>
                      <a:r>
                        <a:rPr lang="en-US" sz="1550" b="1" dirty="0" smtClean="0">
                          <a:solidFill>
                            <a:schemeClr val="bg1"/>
                          </a:solidFill>
                          <a:latin typeface="Calibri" panose="020F0502020204030204" pitchFamily="34" charset="0"/>
                        </a:rPr>
                        <a:t>TOTAL</a:t>
                      </a:r>
                      <a:r>
                        <a:rPr lang="en-US" sz="1550" b="1" baseline="0" dirty="0" smtClean="0">
                          <a:solidFill>
                            <a:schemeClr val="bg1"/>
                          </a:solidFill>
                          <a:latin typeface="Calibri" panose="020F0502020204030204" pitchFamily="34" charset="0"/>
                        </a:rPr>
                        <a:t> NET COST</a:t>
                      </a:r>
                      <a:br>
                        <a:rPr lang="en-US" sz="1550" b="1" baseline="0" dirty="0" smtClean="0">
                          <a:solidFill>
                            <a:schemeClr val="bg1"/>
                          </a:solidFill>
                          <a:latin typeface="Calibri" panose="020F0502020204030204" pitchFamily="34" charset="0"/>
                        </a:rPr>
                      </a:br>
                      <a:r>
                        <a:rPr lang="en-US" sz="1550" b="1" baseline="0" dirty="0" smtClean="0">
                          <a:solidFill>
                            <a:schemeClr val="bg1"/>
                          </a:solidFill>
                          <a:latin typeface="Calibri" panose="020F0502020204030204" pitchFamily="34" charset="0"/>
                        </a:rPr>
                        <a:t>(Claims + DC/Premium “Difference”)</a:t>
                      </a:r>
                      <a:endParaRPr lang="en-US" sz="1550" b="1" dirty="0">
                        <a:solidFill>
                          <a:schemeClr val="bg1"/>
                        </a:solidFill>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00"/>
                    </a:solidFill>
                  </a:tcPr>
                </a:tc>
                <a:tc>
                  <a:txBody>
                    <a:bodyPr/>
                    <a:lstStyle/>
                    <a:p>
                      <a:pPr algn="l">
                        <a:lnSpc>
                          <a:spcPts val="1600"/>
                        </a:lnSpc>
                      </a:pPr>
                      <a:r>
                        <a:rPr lang="en-US" sz="1550" b="0" dirty="0" smtClean="0">
                          <a:solidFill>
                            <a:schemeClr val="bg1"/>
                          </a:solidFill>
                          <a:latin typeface="Calibri" panose="020F0502020204030204" pitchFamily="34" charset="0"/>
                        </a:rPr>
                        <a:t>$853</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$520</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$472</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9E9CE"/>
                    </a:solidFill>
                  </a:tcPr>
                </a:tc>
                <a:tc>
                  <a:txBody>
                    <a:bodyPr/>
                    <a:lstStyle/>
                    <a:p>
                      <a:pPr algn="l">
                        <a:lnSpc>
                          <a:spcPts val="1600"/>
                        </a:lnSpc>
                      </a:pPr>
                      <a:r>
                        <a:rPr lang="en-US" sz="1550" b="0" dirty="0" smtClean="0">
                          <a:solidFill>
                            <a:schemeClr val="bg1"/>
                          </a:solidFill>
                          <a:latin typeface="Calibri" panose="020F0502020204030204" pitchFamily="34" charset="0"/>
                        </a:rPr>
                        <a:t>$97</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c>
                  <a:txBody>
                    <a:bodyPr/>
                    <a:lstStyle/>
                    <a:p>
                      <a:pPr algn="l">
                        <a:lnSpc>
                          <a:spcPts val="1600"/>
                        </a:lnSpc>
                      </a:pPr>
                      <a:r>
                        <a:rPr lang="en-US" sz="1550" b="0" dirty="0" smtClean="0">
                          <a:solidFill>
                            <a:schemeClr val="bg1"/>
                          </a:solidFill>
                          <a:latin typeface="Calibri" panose="020F0502020204030204" pitchFamily="34" charset="0"/>
                        </a:rPr>
                        <a:t>$76</a:t>
                      </a:r>
                      <a:endParaRPr lang="en-US" sz="1550" b="0" dirty="0">
                        <a:solidFill>
                          <a:schemeClr val="bg1"/>
                        </a:solidFill>
                        <a:latin typeface="Calibri" panose="020F0502020204030204" pitchFamily="34" charset="0"/>
                      </a:endParaRPr>
                    </a:p>
                  </a:txBody>
                  <a:tcPr marL="274320">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D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38199786"/>
              </p:ext>
            </p:extLst>
          </p:nvPr>
        </p:nvGraphicFramePr>
        <p:xfrm>
          <a:off x="2980706" y="2079042"/>
          <a:ext cx="5854536" cy="662940"/>
        </p:xfrm>
        <a:graphic>
          <a:graphicData uri="http://schemas.openxmlformats.org/drawingml/2006/table">
            <a:tbl>
              <a:tblPr firstRow="1" bandRow="1">
                <a:tableStyleId>{5940675A-B579-460E-94D1-54222C63F5DA}</a:tableStyleId>
              </a:tblPr>
              <a:tblGrid>
                <a:gridCol w="1116281"/>
                <a:gridCol w="1211283"/>
                <a:gridCol w="1163782"/>
                <a:gridCol w="1175657"/>
                <a:gridCol w="1187533"/>
              </a:tblGrid>
              <a:tr h="640967">
                <a:tc>
                  <a:txBody>
                    <a:bodyPr/>
                    <a:lstStyle/>
                    <a:p>
                      <a:pPr marL="0" algn="ctr" defTabSz="914400" rtl="0" eaLnBrk="1" latinLnBrk="0" hangingPunct="1">
                        <a:lnSpc>
                          <a:spcPts val="1500"/>
                        </a:lnSpc>
                        <a:spcBef>
                          <a:spcPts val="0"/>
                        </a:spcBef>
                        <a:spcAft>
                          <a:spcPts val="0"/>
                        </a:spcAft>
                      </a:pPr>
                      <a:r>
                        <a:rPr lang="en-US" sz="16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B1000</a:t>
                      </a:r>
                    </a:p>
                    <a:p>
                      <a:pPr marL="0" algn="ctr" defTabSz="914400" rtl="0" eaLnBrk="1" latinLnBrk="0" hangingPunct="1">
                        <a:lnSpc>
                          <a:spcPts val="1500"/>
                        </a:lnSpc>
                        <a:spcBef>
                          <a:spcPts val="0"/>
                        </a:spcBef>
                        <a:spcAft>
                          <a:spcPts val="0"/>
                        </a:spcAft>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algn="ctr" defTabSz="914400" rtl="0" eaLnBrk="1" latinLnBrk="0" hangingPunct="1">
                        <a:lnSpc>
                          <a:spcPts val="1500"/>
                        </a:lnSpc>
                        <a:spcBef>
                          <a:spcPts val="0"/>
                        </a:spcBef>
                        <a:spcAft>
                          <a:spcPts val="0"/>
                        </a:spcAft>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P1</a:t>
                      </a:r>
                      <a:endPar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marL="0" algn="ctr" defTabSz="914400" rtl="0" eaLnBrk="1" latinLnBrk="0" hangingPunct="1">
                        <a:lnSpc>
                          <a:spcPts val="1500"/>
                        </a:lnSpc>
                        <a:spcBef>
                          <a:spcPts val="0"/>
                        </a:spcBef>
                        <a:spcAft>
                          <a:spcPts val="0"/>
                        </a:spcAft>
                      </a:pPr>
                      <a:r>
                        <a:rPr lang="en-US" sz="16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C2000 </a:t>
                      </a: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500"/>
                        </a:lnSpc>
                        <a:spcBef>
                          <a:spcPts val="0"/>
                        </a:spcBef>
                        <a:spcAft>
                          <a:spcPts val="0"/>
                        </a:spcAft>
                        <a:buClrTx/>
                        <a:buSzTx/>
                        <a:buFontTx/>
                        <a:buNone/>
                        <a:tabLst/>
                        <a:defRPr/>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500"/>
                        </a:lnSpc>
                        <a:spcBef>
                          <a:spcPts val="0"/>
                        </a:spcBef>
                        <a:spcAft>
                          <a:spcPts val="0"/>
                        </a:spcAft>
                      </a:pPr>
                      <a:r>
                        <a:rPr lang="en-US" sz="16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H1500 </a:t>
                      </a:r>
                      <a:r>
                        <a:rPr lang="en-US" sz="16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“Gold”</a:t>
                      </a:r>
                    </a:p>
                    <a:p>
                      <a:pPr marL="0" marR="0" indent="0" algn="ctr" defTabSz="914400" rtl="0" eaLnBrk="1" fontAlgn="auto" latinLnBrk="0" hangingPunct="1">
                        <a:lnSpc>
                          <a:spcPts val="1500"/>
                        </a:lnSpc>
                        <a:spcBef>
                          <a:spcPts val="0"/>
                        </a:spcBef>
                        <a:spcAft>
                          <a:spcPts val="0"/>
                        </a:spcAft>
                        <a:buClrTx/>
                        <a:buSzTx/>
                        <a:buFontTx/>
                        <a:buNone/>
                        <a:tabLst/>
                        <a:defRPr/>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P3</a:t>
                      </a:r>
                      <a:endParaRPr lang="en-US" sz="16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tx2">
                        <a:lumMod val="50000"/>
                      </a:schemeClr>
                    </a:solidFill>
                  </a:tcPr>
                </a:tc>
                <a:tc>
                  <a:txBody>
                    <a:bodyPr/>
                    <a:lstStyle/>
                    <a:p>
                      <a:pPr algn="ctr">
                        <a:lnSpc>
                          <a:spcPts val="1500"/>
                        </a:lnSpc>
                        <a:spcBef>
                          <a:spcPts val="0"/>
                        </a:spcBef>
                        <a:spcAft>
                          <a:spcPts val="0"/>
                        </a:spcAft>
                      </a:pPr>
                      <a:r>
                        <a:rPr lang="en-US" sz="1600" b="1" baseline="0" dirty="0" smtClean="0">
                          <a:solidFill>
                            <a:srgbClr val="FFFFFF"/>
                          </a:solidFill>
                          <a:effectLst>
                            <a:outerShdw blurRad="38100" dist="38100" dir="2700000" algn="tl">
                              <a:srgbClr val="000000">
                                <a:alpha val="43137"/>
                              </a:srgbClr>
                            </a:outerShdw>
                          </a:effectLst>
                          <a:latin typeface="Calibri" panose="020F0502020204030204" pitchFamily="34" charset="0"/>
                        </a:rPr>
                        <a:t>C3000</a:t>
                      </a:r>
                    </a:p>
                    <a:p>
                      <a:pPr algn="ctr">
                        <a:lnSpc>
                          <a:spcPts val="1500"/>
                        </a:lnSpc>
                        <a:spcBef>
                          <a:spcPts val="0"/>
                        </a:spcBef>
                        <a:spcAft>
                          <a:spcPts val="0"/>
                        </a:spcAft>
                      </a:pPr>
                      <a:r>
                        <a:rPr lang="en-US" sz="1600" b="0" baseline="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500"/>
                        </a:lnSpc>
                        <a:spcBef>
                          <a:spcPts val="0"/>
                        </a:spcBef>
                        <a:spcAft>
                          <a:spcPts val="0"/>
                        </a:spcAft>
                        <a:buClrTx/>
                        <a:buSzTx/>
                        <a:buFontTx/>
                        <a:buNone/>
                        <a:tabLst/>
                        <a:defRPr/>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P2</a:t>
                      </a:r>
                      <a:endParaRPr lang="en-US" sz="1600" b="0" baseline="0" dirty="0" smtClean="0">
                        <a:solidFill>
                          <a:srgbClr val="FFFFFF"/>
                        </a:solidFill>
                        <a:effectLst>
                          <a:outerShdw blurRad="38100" dist="38100" dir="2700000" algn="tl">
                            <a:srgbClr val="000000">
                              <a:alpha val="43137"/>
                            </a:srgbClr>
                          </a:outerShdw>
                        </a:effectLst>
                        <a:latin typeface="Calibri" panose="020F0502020204030204" pitchFamily="34" charset="0"/>
                      </a:endParaRPr>
                    </a:p>
                  </a:txBody>
                  <a:tcPr marL="91433" marR="91433">
                    <a:lnL w="6350" cap="flat" cmpd="sng" algn="ctr">
                      <a:solidFill>
                        <a:schemeClr val="bg1">
                          <a:lumMod val="65000"/>
                          <a:lumOff val="3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c>
                  <a:txBody>
                    <a:bodyPr/>
                    <a:lstStyle/>
                    <a:p>
                      <a:pPr marL="0" algn="ctr" defTabSz="914400" rtl="0" eaLnBrk="1" latinLnBrk="0" hangingPunct="1">
                        <a:lnSpc>
                          <a:spcPts val="1500"/>
                        </a:lnSpc>
                        <a:spcBef>
                          <a:spcPts val="0"/>
                        </a:spcBef>
                        <a:spcAft>
                          <a:spcPts val="0"/>
                        </a:spcAft>
                      </a:pPr>
                      <a:r>
                        <a:rPr lang="en-US" sz="1600" b="1" kern="1200" dirty="0" smtClean="0">
                          <a:solidFill>
                            <a:srgbClr val="FFFFFF"/>
                          </a:solidFill>
                          <a:effectLst>
                            <a:outerShdw blurRad="38100" dist="38100" dir="2700000" algn="tl">
                              <a:srgbClr val="000000">
                                <a:alpha val="43137"/>
                              </a:srgbClr>
                            </a:outerShdw>
                          </a:effectLst>
                          <a:latin typeface="Calibri" panose="020F0502020204030204" pitchFamily="34" charset="0"/>
                        </a:rPr>
                        <a:t>H2000</a:t>
                      </a:r>
                    </a:p>
                    <a:p>
                      <a:pPr marL="0" algn="ctr" defTabSz="914400" rtl="0" eaLnBrk="1" latinLnBrk="0" hangingPunct="1">
                        <a:lnSpc>
                          <a:spcPts val="1500"/>
                        </a:lnSpc>
                        <a:spcBef>
                          <a:spcPts val="0"/>
                        </a:spcBef>
                        <a:spcAft>
                          <a:spcPts val="0"/>
                        </a:spcAft>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“Silver”</a:t>
                      </a:r>
                    </a:p>
                    <a:p>
                      <a:pPr marL="0" marR="0" indent="0" algn="ctr" defTabSz="914400" rtl="0" eaLnBrk="1" fontAlgn="auto" latinLnBrk="0" hangingPunct="1">
                        <a:lnSpc>
                          <a:spcPts val="1500"/>
                        </a:lnSpc>
                        <a:spcBef>
                          <a:spcPts val="0"/>
                        </a:spcBef>
                        <a:spcAft>
                          <a:spcPts val="0"/>
                        </a:spcAft>
                        <a:buClrTx/>
                        <a:buSzTx/>
                        <a:buFontTx/>
                        <a:buNone/>
                        <a:tabLst/>
                        <a:defRPr/>
                      </a:pPr>
                      <a:r>
                        <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rPr>
                        <a:t>Rx: P4</a:t>
                      </a:r>
                      <a:endParaRPr lang="en-US" sz="1600" b="0" kern="1200"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L="91433" marR="91433">
                    <a:lnL w="6350" cap="flat" cmpd="sng" algn="ctr">
                      <a:solidFill>
                        <a:srgbClr val="FFFFFF"/>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chemeClr val="bg1">
                        <a:lumMod val="65000"/>
                        <a:lumOff val="35000"/>
                      </a:schemeClr>
                    </a:solidFill>
                  </a:tcPr>
                </a:tc>
              </a:tr>
            </a:tbl>
          </a:graphicData>
        </a:graphic>
      </p:graphicFrame>
      <p:sp>
        <p:nvSpPr>
          <p:cNvPr id="7" name="Rectangle 6"/>
          <p:cNvSpPr/>
          <p:nvPr/>
        </p:nvSpPr>
        <p:spPr>
          <a:xfrm>
            <a:off x="819150" y="1625072"/>
            <a:ext cx="8016092" cy="453970"/>
          </a:xfrm>
          <a:prstGeom prst="rect">
            <a:avLst/>
          </a:prstGeom>
        </p:spPr>
        <p:txBody>
          <a:bodyPr wrap="square">
            <a:spAutoFit/>
          </a:bodyPr>
          <a:lstStyle/>
          <a:p>
            <a:r>
              <a:rPr lang="en-US" sz="2350" dirty="0">
                <a:solidFill>
                  <a:schemeClr val="bg1"/>
                </a:solidFill>
                <a:latin typeface="Calibri" panose="020F0502020204030204" pitchFamily="34" charset="0"/>
              </a:rPr>
              <a:t>Total Claims: $475 </a:t>
            </a:r>
          </a:p>
        </p:txBody>
      </p:sp>
      <p:sp>
        <p:nvSpPr>
          <p:cNvPr id="8" name="Rectangle 7"/>
          <p:cNvSpPr/>
          <p:nvPr/>
        </p:nvSpPr>
        <p:spPr>
          <a:xfrm>
            <a:off x="819150" y="6254469"/>
            <a:ext cx="8016092" cy="400110"/>
          </a:xfrm>
          <a:prstGeom prst="rect">
            <a:avLst/>
          </a:prstGeom>
        </p:spPr>
        <p:txBody>
          <a:bodyPr wrap="square">
            <a:spAutoFit/>
          </a:bodyPr>
          <a:lstStyle/>
          <a:p>
            <a:r>
              <a:rPr lang="en-US" sz="2000" b="0" i="1" dirty="0" smtClean="0">
                <a:solidFill>
                  <a:schemeClr val="bg1"/>
                </a:solidFill>
                <a:latin typeface="Calibri" panose="020F0502020204030204" pitchFamily="34" charset="0"/>
              </a:rPr>
              <a:t>For illustrative purposes only</a:t>
            </a:r>
            <a:endParaRPr lang="en-US" sz="2000" b="0"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556940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5462697"/>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4500"/>
              </a:lnSpc>
            </a:pPr>
            <a:r>
              <a:rPr lang="en-US" sz="4300" b="0" kern="0" spc="-60" dirty="0" smtClean="0">
                <a:solidFill>
                  <a:srgbClr val="FFFFFF"/>
                </a:solidFill>
                <a:effectLst>
                  <a:outerShdw blurRad="38100" dist="38100" dir="2700000" algn="tl">
                    <a:srgbClr val="000000">
                      <a:alpha val="43137"/>
                    </a:srgbClr>
                  </a:outerShdw>
                </a:effectLst>
                <a:latin typeface="Calibri" panose="020F0502020204030204" pitchFamily="34" charset="0"/>
              </a:rPr>
              <a:t>Video Segment D: Health Accounts</a:t>
            </a:r>
            <a:endParaRPr lang="en-US" sz="4300" b="0" kern="0" spc="-6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522" y="830263"/>
            <a:ext cx="6826956" cy="4522858"/>
          </a:xfrm>
          <a:prstGeom prst="rect">
            <a:avLst/>
          </a:prstGeom>
        </p:spPr>
      </p:pic>
    </p:spTree>
    <p:extLst>
      <p:ext uri="{BB962C8B-B14F-4D97-AF65-F5344CB8AC3E}">
        <p14:creationId xmlns:p14="http://schemas.microsoft.com/office/powerpoint/2010/main" val="15389549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Health Accounts—Overview</a:t>
            </a:r>
            <a:endParaRPr lang="en-US" dirty="0">
              <a:latin typeface="Calibri" panose="020F0502020204030204" pitchFamily="34" charset="0"/>
            </a:endParaRPr>
          </a:p>
        </p:txBody>
      </p:sp>
      <p:sp>
        <p:nvSpPr>
          <p:cNvPr id="4" name="Rounded Rectangle 3"/>
          <p:cNvSpPr/>
          <p:nvPr/>
        </p:nvSpPr>
        <p:spPr>
          <a:xfrm>
            <a:off x="833313" y="1838491"/>
            <a:ext cx="7752547" cy="1246257"/>
          </a:xfrm>
          <a:prstGeom prst="roundRect">
            <a:avLst>
              <a:gd name="adj" fmla="val 13858"/>
            </a:avLst>
          </a:prstGeom>
          <a:solidFill>
            <a:srgbClr val="006600"/>
          </a:solidFill>
        </p:spPr>
        <p:txBody>
          <a:bodyPr wrap="square" tIns="91440" bIns="91440">
            <a:spAutoFit/>
          </a:bodyPr>
          <a:lstStyle/>
          <a:p>
            <a:pPr marL="0" indent="0" algn="ctr">
              <a:lnSpc>
                <a:spcPts val="2500"/>
              </a:lnSpc>
              <a:buNone/>
            </a:pPr>
            <a:r>
              <a:rPr lang="en-US" sz="2250" b="0" dirty="0">
                <a:latin typeface="Calibri" panose="020F0502020204030204" pitchFamily="34" charset="0"/>
              </a:rPr>
              <a:t>Tax-advantaged accounts offered with deductible-based </a:t>
            </a:r>
            <a:r>
              <a:rPr lang="en-US" sz="2250" b="0" dirty="0" smtClean="0">
                <a:latin typeface="Calibri" panose="020F0502020204030204" pitchFamily="34" charset="0"/>
              </a:rPr>
              <a:t>plans—encourage participants </a:t>
            </a:r>
            <a:r>
              <a:rPr lang="en-US" sz="2250" b="0" dirty="0">
                <a:latin typeface="Calibri" panose="020F0502020204030204" pitchFamily="34" charset="0"/>
              </a:rPr>
              <a:t>to </a:t>
            </a:r>
            <a:r>
              <a:rPr lang="en-US" sz="2250" b="0" dirty="0" smtClean="0">
                <a:latin typeface="Calibri" panose="020F0502020204030204" pitchFamily="34" charset="0"/>
              </a:rPr>
              <a:t>become more involved</a:t>
            </a:r>
            <a:br>
              <a:rPr lang="en-US" sz="2250" b="0" dirty="0" smtClean="0">
                <a:latin typeface="Calibri" panose="020F0502020204030204" pitchFamily="34" charset="0"/>
              </a:rPr>
            </a:br>
            <a:r>
              <a:rPr lang="en-US" sz="2250" b="0" dirty="0" smtClean="0">
                <a:latin typeface="Calibri" panose="020F0502020204030204" pitchFamily="34" charset="0"/>
              </a:rPr>
              <a:t>in </a:t>
            </a:r>
            <a:r>
              <a:rPr lang="en-US" sz="2250" b="0" dirty="0">
                <a:latin typeface="Calibri" panose="020F0502020204030204" pitchFamily="34" charset="0"/>
              </a:rPr>
              <a:t>their own health care decisions.</a:t>
            </a:r>
          </a:p>
        </p:txBody>
      </p:sp>
      <p:graphicFrame>
        <p:nvGraphicFramePr>
          <p:cNvPr id="5" name="Table 4"/>
          <p:cNvGraphicFramePr>
            <a:graphicFrameLocks noGrp="1"/>
          </p:cNvGraphicFramePr>
          <p:nvPr>
            <p:extLst>
              <p:ext uri="{D42A27DB-BD31-4B8C-83A1-F6EECF244321}">
                <p14:modId xmlns:p14="http://schemas.microsoft.com/office/powerpoint/2010/main" val="471620979"/>
              </p:ext>
            </p:extLst>
          </p:nvPr>
        </p:nvGraphicFramePr>
        <p:xfrm>
          <a:off x="833313" y="3550723"/>
          <a:ext cx="7740671" cy="2108660"/>
        </p:xfrm>
        <a:graphic>
          <a:graphicData uri="http://schemas.openxmlformats.org/drawingml/2006/table">
            <a:tbl>
              <a:tblPr firstRow="1" bandRow="1">
                <a:tableStyleId>{5940675A-B579-460E-94D1-54222C63F5DA}</a:tableStyleId>
              </a:tblPr>
              <a:tblGrid>
                <a:gridCol w="4023695"/>
                <a:gridCol w="3716976"/>
              </a:tblGrid>
              <a:tr h="6412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1" dirty="0" smtClean="0">
                          <a:solidFill>
                            <a:schemeClr val="bg1"/>
                          </a:solidFill>
                          <a:latin typeface="Calibri" panose="020F0502020204030204" pitchFamily="34" charset="0"/>
                        </a:rPr>
                        <a:t>HRA—CDHP</a:t>
                      </a:r>
                      <a:endParaRPr lang="en-US" sz="2300" b="1" dirty="0">
                        <a:solidFill>
                          <a:schemeClr val="bg1"/>
                        </a:solidFill>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FF"/>
                    </a:solidFill>
                  </a:tcPr>
                </a:tc>
                <a:tc>
                  <a:txBody>
                    <a:bodyPr/>
                    <a:lstStyle/>
                    <a:p>
                      <a:pPr algn="ctr"/>
                      <a:r>
                        <a:rPr lang="en-US" sz="2300" b="1" dirty="0" smtClean="0">
                          <a:solidFill>
                            <a:schemeClr val="bg1"/>
                          </a:solidFill>
                          <a:latin typeface="Calibri" panose="020F0502020204030204" pitchFamily="34" charset="0"/>
                        </a:rPr>
                        <a:t>HSA—Qualified HDHP</a:t>
                      </a:r>
                      <a:endParaRPr lang="en-US" sz="2300" b="1" dirty="0">
                        <a:solidFill>
                          <a:schemeClr val="bg1"/>
                        </a:solidFill>
                        <a:latin typeface="Calibri" panose="020F0502020204030204" pitchFamily="34" charset="0"/>
                      </a:endParaRPr>
                    </a:p>
                  </a:txBody>
                  <a:tcPr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BFFEB"/>
                    </a:solidFill>
                  </a:tcPr>
                </a:tc>
              </a:tr>
              <a:tr h="7358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Calibri" panose="020F0502020204030204" pitchFamily="34" charset="0"/>
                        </a:rPr>
                        <a:t>C2000</a:t>
                      </a:r>
                      <a:br>
                        <a:rPr lang="en-US" sz="1800" b="1" dirty="0" smtClean="0">
                          <a:solidFill>
                            <a:schemeClr val="bg1"/>
                          </a:solidFill>
                          <a:latin typeface="Calibri" panose="020F0502020204030204" pitchFamily="34" charset="0"/>
                        </a:rPr>
                      </a:br>
                      <a:r>
                        <a:rPr lang="en-US" sz="1800" dirty="0" smtClean="0">
                          <a:solidFill>
                            <a:schemeClr val="bg1"/>
                          </a:solidFill>
                          <a:latin typeface="Calibri" panose="020F0502020204030204" pitchFamily="34" charset="0"/>
                        </a:rPr>
                        <a:t>($1,000 participant / $2,000 family)</a:t>
                      </a:r>
                      <a:endParaRPr lang="en-US" sz="1800" dirty="0">
                        <a:solidFill>
                          <a:schemeClr val="bg1"/>
                        </a:solidFill>
                        <a:latin typeface="Calibri" panose="020F0502020204030204" pitchFamily="34" charset="0"/>
                      </a:endParaRPr>
                    </a:p>
                  </a:txBody>
                  <a:tcPr marT="91440" marB="91440"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Calibri" panose="020F0502020204030204" pitchFamily="34" charset="0"/>
                        </a:rPr>
                        <a:t>H1500</a:t>
                      </a:r>
                      <a:br>
                        <a:rPr lang="en-US" sz="1800" b="1" dirty="0" smtClean="0">
                          <a:solidFill>
                            <a:schemeClr val="bg1"/>
                          </a:solidFill>
                          <a:latin typeface="Calibri" panose="020F0502020204030204" pitchFamily="34" charset="0"/>
                        </a:rPr>
                      </a:br>
                      <a:r>
                        <a:rPr lang="en-US" sz="1800" dirty="0" smtClean="0">
                          <a:solidFill>
                            <a:schemeClr val="bg1"/>
                          </a:solidFill>
                          <a:latin typeface="Calibri" panose="020F0502020204030204" pitchFamily="34" charset="0"/>
                        </a:rPr>
                        <a:t>($750 participant / $1,500 family)</a:t>
                      </a:r>
                      <a:endParaRPr lang="en-US" sz="1800" dirty="0">
                        <a:solidFill>
                          <a:schemeClr val="bg1"/>
                        </a:solidFill>
                        <a:latin typeface="Calibri" panose="020F0502020204030204" pitchFamily="34" charset="0"/>
                      </a:endParaRPr>
                    </a:p>
                  </a:txBody>
                  <a:tcPr marT="91440" marB="91440"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BFFEB"/>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Calibri" panose="020F0502020204030204" pitchFamily="34" charset="0"/>
                        </a:rPr>
                        <a:t>C3000</a:t>
                      </a:r>
                      <a:br>
                        <a:rPr lang="en-US" sz="1800" b="1" dirty="0" smtClean="0">
                          <a:solidFill>
                            <a:schemeClr val="bg1"/>
                          </a:solidFill>
                          <a:latin typeface="Calibri" panose="020F0502020204030204" pitchFamily="34" charset="0"/>
                        </a:rPr>
                      </a:br>
                      <a:r>
                        <a:rPr lang="en-US" sz="1800" dirty="0" smtClean="0">
                          <a:solidFill>
                            <a:schemeClr val="bg1"/>
                          </a:solidFill>
                          <a:latin typeface="Calibri" panose="020F0502020204030204" pitchFamily="34" charset="0"/>
                        </a:rPr>
                        <a:t>($250 participant / $500 family)</a:t>
                      </a:r>
                      <a:endParaRPr lang="en-US" sz="1800" dirty="0">
                        <a:solidFill>
                          <a:schemeClr val="bg1"/>
                        </a:solidFill>
                        <a:latin typeface="Calibri" panose="020F0502020204030204" pitchFamily="34" charset="0"/>
                      </a:endParaRPr>
                    </a:p>
                  </a:txBody>
                  <a:tcPr marT="91440" marB="91440"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D1D1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Calibri" panose="020F0502020204030204" pitchFamily="34" charset="0"/>
                        </a:rPr>
                        <a:t>H2000</a:t>
                      </a:r>
                      <a:br>
                        <a:rPr lang="en-US" sz="1800" b="1" dirty="0" smtClean="0">
                          <a:solidFill>
                            <a:schemeClr val="bg1"/>
                          </a:solidFill>
                          <a:latin typeface="Calibri" panose="020F0502020204030204" pitchFamily="34" charset="0"/>
                        </a:rPr>
                      </a:br>
                      <a:r>
                        <a:rPr lang="en-US" sz="1800" dirty="0" smtClean="0">
                          <a:solidFill>
                            <a:schemeClr val="bg1"/>
                          </a:solidFill>
                          <a:latin typeface="Calibri" panose="020F0502020204030204" pitchFamily="34" charset="0"/>
                        </a:rPr>
                        <a:t>($500 participant / $1,000 family)</a:t>
                      </a:r>
                      <a:endParaRPr lang="en-US" sz="1800" dirty="0">
                        <a:solidFill>
                          <a:schemeClr val="bg1"/>
                        </a:solidFill>
                        <a:latin typeface="Calibri" panose="020F0502020204030204" pitchFamily="34" charset="0"/>
                      </a:endParaRPr>
                    </a:p>
                  </a:txBody>
                  <a:tcPr marT="91440" marB="91440" anchor="ctr">
                    <a:lnL w="6350" cap="flat" cmpd="sng" algn="ctr">
                      <a:solidFill>
                        <a:schemeClr val="bg1">
                          <a:lumMod val="50000"/>
                          <a:lumOff val="50000"/>
                        </a:schemeClr>
                      </a:solidFill>
                      <a:prstDash val="solid"/>
                      <a:round/>
                      <a:headEnd type="none" w="med" len="med"/>
                      <a:tailEnd type="none" w="med" len="med"/>
                    </a:lnL>
                    <a:lnR w="6350" cap="flat" cmpd="sng" algn="ctr">
                      <a:solidFill>
                        <a:schemeClr val="bg1">
                          <a:lumMod val="50000"/>
                          <a:lumOff val="50000"/>
                        </a:schemeClr>
                      </a:solidFill>
                      <a:prstDash val="solid"/>
                      <a:round/>
                      <a:headEnd type="none" w="med" len="med"/>
                      <a:tailEnd type="none" w="med" len="med"/>
                    </a:lnR>
                    <a:lnT w="6350" cap="flat" cmpd="sng" algn="ctr">
                      <a:solidFill>
                        <a:schemeClr val="bg1">
                          <a:lumMod val="50000"/>
                          <a:lumOff val="50000"/>
                        </a:schemeClr>
                      </a:solidFill>
                      <a:prstDash val="solid"/>
                      <a:round/>
                      <a:headEnd type="none" w="med" len="med"/>
                      <a:tailEnd type="none" w="med" len="med"/>
                    </a:lnT>
                    <a:lnB w="6350" cap="flat" cmpd="sng" algn="ctr">
                      <a:solidFill>
                        <a:schemeClr val="bg1">
                          <a:lumMod val="50000"/>
                          <a:lumOff val="50000"/>
                        </a:schemeClr>
                      </a:solidFill>
                      <a:prstDash val="solid"/>
                      <a:round/>
                      <a:headEnd type="none" w="med" len="med"/>
                      <a:tailEnd type="none" w="med" len="med"/>
                    </a:lnB>
                    <a:solidFill>
                      <a:srgbClr val="EBFFEB"/>
                    </a:solidFill>
                  </a:tcPr>
                </a:tc>
              </a:tr>
            </a:tbl>
          </a:graphicData>
        </a:graphic>
      </p:graphicFrame>
    </p:spTree>
    <p:extLst>
      <p:ext uri="{BB962C8B-B14F-4D97-AF65-F5344CB8AC3E}">
        <p14:creationId xmlns:p14="http://schemas.microsoft.com/office/powerpoint/2010/main" val="237124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789097"/>
            <a:ext cx="8328802" cy="538162"/>
          </a:xfrm>
        </p:spPr>
        <p:txBody>
          <a:bodyPr/>
          <a:lstStyle/>
          <a:p>
            <a:r>
              <a:rPr lang="en-US" dirty="0" smtClean="0">
                <a:latin typeface="Calibri" panose="020F0502020204030204" pitchFamily="34" charset="0"/>
              </a:rPr>
              <a:t>HRA vs. HSA—Similarities</a:t>
            </a:r>
            <a:endParaRPr lang="en-US" dirty="0">
              <a:latin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30196173"/>
              </p:ext>
            </p:extLst>
          </p:nvPr>
        </p:nvGraphicFramePr>
        <p:xfrm>
          <a:off x="785813" y="2820395"/>
          <a:ext cx="7728795" cy="2715143"/>
        </p:xfrm>
        <a:graphic>
          <a:graphicData uri="http://schemas.openxmlformats.org/drawingml/2006/table">
            <a:tbl>
              <a:tblPr firstRow="1" bandRow="1">
                <a:tableStyleId>{5940675A-B579-460E-94D1-54222C63F5DA}</a:tableStyleId>
              </a:tblPr>
              <a:tblGrid>
                <a:gridCol w="2020455"/>
                <a:gridCol w="2842612"/>
                <a:gridCol w="2865728"/>
              </a:tblGrid>
              <a:tr h="740572">
                <a:tc>
                  <a:txBody>
                    <a:bodyPr/>
                    <a:lstStyle/>
                    <a:p>
                      <a:pPr algn="ctr" fontAlgn="t">
                        <a:lnSpc>
                          <a:spcPts val="2000"/>
                        </a:lnSpc>
                      </a:pPr>
                      <a:r>
                        <a:rPr lang="en-US" sz="2000" b="1" u="none" strike="noStrike" dirty="0" smtClean="0">
                          <a:solidFill>
                            <a:schemeClr val="bg1"/>
                          </a:solidFill>
                          <a:effectLst/>
                          <a:latin typeface="Calibri" panose="020F0502020204030204" pitchFamily="34" charset="0"/>
                        </a:rPr>
                        <a:t>Eligible</a:t>
                      </a:r>
                      <a:r>
                        <a:rPr lang="en-US" sz="2000" b="1" u="none" strike="noStrike" baseline="0" dirty="0" smtClean="0">
                          <a:solidFill>
                            <a:schemeClr val="bg1"/>
                          </a:solidFill>
                          <a:effectLst/>
                          <a:latin typeface="Calibri" panose="020F0502020204030204" pitchFamily="34" charset="0"/>
                        </a:rPr>
                        <a:t> </a:t>
                      </a:r>
                      <a:br>
                        <a:rPr lang="en-US" sz="2000" b="1" u="none" strike="noStrike" baseline="0" dirty="0" smtClean="0">
                          <a:solidFill>
                            <a:schemeClr val="bg1"/>
                          </a:solidFill>
                          <a:effectLst/>
                          <a:latin typeface="Calibri" panose="020F0502020204030204" pitchFamily="34" charset="0"/>
                        </a:rPr>
                      </a:br>
                      <a:r>
                        <a:rPr lang="en-US" sz="2000" b="1" u="none" strike="noStrike" baseline="0" dirty="0" smtClean="0">
                          <a:solidFill>
                            <a:schemeClr val="bg1"/>
                          </a:solidFill>
                          <a:effectLst/>
                          <a:latin typeface="Calibri" panose="020F0502020204030204" pitchFamily="34" charset="0"/>
                        </a:rPr>
                        <a:t>Expenses</a:t>
                      </a:r>
                      <a:endParaRPr lang="en-US" sz="2000" b="1" i="0" u="none" strike="noStrike" dirty="0">
                        <a:solidFill>
                          <a:schemeClr val="bg1"/>
                        </a:solidFill>
                        <a:effectLst/>
                        <a:latin typeface="Calibri" panose="020F0502020204030204" pitchFamily="34" charset="0"/>
                      </a:endParaRP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FF"/>
                    </a:solidFill>
                  </a:tcPr>
                </a:tc>
                <a:tc>
                  <a:txBody>
                    <a:bodyPr/>
                    <a:lstStyle/>
                    <a:p>
                      <a:pPr marL="0" marR="0" indent="0" algn="ctr" defTabSz="914400" rtl="0" eaLnBrk="1" fontAlgn="t" latinLnBrk="0" hangingPunct="1">
                        <a:lnSpc>
                          <a:spcPts val="2000"/>
                        </a:lnSpc>
                        <a:spcBef>
                          <a:spcPts val="0"/>
                        </a:spcBef>
                        <a:spcAft>
                          <a:spcPts val="0"/>
                        </a:spcAft>
                        <a:buClrTx/>
                        <a:buSzTx/>
                        <a:buFontTx/>
                        <a:buNone/>
                        <a:tabLst/>
                        <a:defRPr/>
                      </a:pPr>
                      <a:r>
                        <a:rPr lang="en-US" sz="2000" kern="1200" dirty="0" smtClean="0">
                          <a:solidFill>
                            <a:schemeClr val="bg1"/>
                          </a:solidFill>
                          <a:latin typeface="Calibri" panose="020F0502020204030204" pitchFamily="34" charset="0"/>
                        </a:rPr>
                        <a:t>Medical, dental and vision expenses</a:t>
                      </a:r>
                      <a:endParaRPr lang="en-US" sz="2000" kern="1200" dirty="0" smtClean="0">
                        <a:solidFill>
                          <a:schemeClr val="bg1"/>
                        </a:solidFill>
                        <a:latin typeface="Calibri" panose="020F0502020204030204" pitchFamily="34" charset="0"/>
                        <a:ea typeface="+mn-ea"/>
                        <a:cs typeface="+mn-cs"/>
                      </a:endParaRP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CCCFF"/>
                    </a:solidFill>
                  </a:tcPr>
                </a:tc>
                <a:tc>
                  <a:txBody>
                    <a:bodyPr/>
                    <a:lstStyle/>
                    <a:p>
                      <a:pPr marL="0" marR="0" indent="0" algn="ctr" defTabSz="914400" rtl="0" eaLnBrk="1" fontAlgn="t" latinLnBrk="0" hangingPunct="1">
                        <a:lnSpc>
                          <a:spcPts val="2000"/>
                        </a:lnSpc>
                        <a:spcBef>
                          <a:spcPts val="0"/>
                        </a:spcBef>
                        <a:spcAft>
                          <a:spcPts val="0"/>
                        </a:spcAft>
                        <a:buClrTx/>
                        <a:buSzTx/>
                        <a:buFontTx/>
                        <a:buNone/>
                        <a:tabLst/>
                        <a:defRPr/>
                      </a:pPr>
                      <a:r>
                        <a:rPr lang="en-US" sz="2000" kern="1200" dirty="0" smtClean="0">
                          <a:solidFill>
                            <a:schemeClr val="bg1"/>
                          </a:solidFill>
                          <a:latin typeface="Calibri" panose="020F0502020204030204" pitchFamily="34" charset="0"/>
                        </a:rPr>
                        <a:t>Medical, dental and</a:t>
                      </a:r>
                      <a:br>
                        <a:rPr lang="en-US" sz="2000" kern="1200" dirty="0" smtClean="0">
                          <a:solidFill>
                            <a:schemeClr val="bg1"/>
                          </a:solidFill>
                          <a:latin typeface="Calibri" panose="020F0502020204030204" pitchFamily="34" charset="0"/>
                        </a:rPr>
                      </a:br>
                      <a:r>
                        <a:rPr lang="en-US" sz="2000" kern="1200" dirty="0" smtClean="0">
                          <a:solidFill>
                            <a:schemeClr val="bg1"/>
                          </a:solidFill>
                          <a:latin typeface="Calibri" panose="020F0502020204030204" pitchFamily="34" charset="0"/>
                        </a:rPr>
                        <a:t>vision expenses</a:t>
                      </a:r>
                      <a:endParaRPr lang="en-US" sz="2000" kern="1200" dirty="0">
                        <a:solidFill>
                          <a:schemeClr val="bg1"/>
                        </a:solidFill>
                        <a:latin typeface="Calibri" panose="020F0502020204030204" pitchFamily="34" charset="0"/>
                        <a:ea typeface="+mn-ea"/>
                        <a:cs typeface="+mn-cs"/>
                      </a:endParaRP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BFFEB"/>
                    </a:solidFill>
                  </a:tcPr>
                </a:tc>
              </a:tr>
              <a:tr h="1079500">
                <a:tc>
                  <a:txBody>
                    <a:bodyPr/>
                    <a:lstStyle/>
                    <a:p>
                      <a:pPr marL="0" marR="0" indent="0" algn="ctr" defTabSz="914400" rtl="0" eaLnBrk="1" fontAlgn="t" latinLnBrk="0" hangingPunct="1">
                        <a:lnSpc>
                          <a:spcPts val="2000"/>
                        </a:lnSpc>
                        <a:spcBef>
                          <a:spcPts val="0"/>
                        </a:spcBef>
                        <a:spcAft>
                          <a:spcPts val="0"/>
                        </a:spcAft>
                        <a:buClrTx/>
                        <a:buSzTx/>
                        <a:buFontTx/>
                        <a:buNone/>
                        <a:tabLst/>
                        <a:defRPr/>
                      </a:pPr>
                      <a:r>
                        <a:rPr lang="en-US" sz="2000" b="1" u="none" strike="noStrike" kern="1200" dirty="0" smtClean="0">
                          <a:solidFill>
                            <a:schemeClr val="bg1"/>
                          </a:solidFill>
                          <a:effectLst/>
                          <a:latin typeface="Calibri" panose="020F0502020204030204" pitchFamily="34" charset="0"/>
                        </a:rPr>
                        <a:t>Fund Accumulation</a:t>
                      </a:r>
                      <a:endParaRPr lang="en-US" sz="2000" b="1" i="0" u="none" strike="noStrike" kern="1200" dirty="0" smtClean="0">
                        <a:solidFill>
                          <a:schemeClr val="bg1"/>
                        </a:solidFill>
                        <a:effectLst/>
                        <a:latin typeface="Calibri" panose="020F0502020204030204" pitchFamily="34" charset="0"/>
                        <a:ea typeface="+mn-ea"/>
                        <a:cs typeface="+mn-cs"/>
                      </a:endParaRP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FF"/>
                    </a:solidFill>
                  </a:tcPr>
                </a:tc>
                <a:tc>
                  <a:txBody>
                    <a:bodyPr/>
                    <a:lstStyle/>
                    <a:p>
                      <a:pPr marL="0" marR="0" indent="0" algn="ctr" defTabSz="914400" rtl="0" eaLnBrk="1" fontAlgn="t" latinLnBrk="0" hangingPunct="1">
                        <a:lnSpc>
                          <a:spcPts val="2000"/>
                        </a:lnSpc>
                        <a:spcBef>
                          <a:spcPts val="0"/>
                        </a:spcBef>
                        <a:spcAft>
                          <a:spcPts val="0"/>
                        </a:spcAft>
                        <a:buClrTx/>
                        <a:buSzTx/>
                        <a:buFontTx/>
                        <a:buNone/>
                        <a:tabLst/>
                        <a:defRPr/>
                      </a:pPr>
                      <a:r>
                        <a:rPr lang="en-US" sz="2000" dirty="0" smtClean="0">
                          <a:solidFill>
                            <a:schemeClr val="bg1"/>
                          </a:solidFill>
                          <a:latin typeface="Calibri" panose="020F0502020204030204" pitchFamily="34" charset="0"/>
                        </a:rPr>
                        <a:t>Unused balance </a:t>
                      </a:r>
                      <a:br>
                        <a:rPr lang="en-US" sz="2000" dirty="0" smtClean="0">
                          <a:solidFill>
                            <a:schemeClr val="bg1"/>
                          </a:solidFill>
                          <a:latin typeface="Calibri" panose="020F0502020204030204" pitchFamily="34" charset="0"/>
                        </a:rPr>
                      </a:br>
                      <a:r>
                        <a:rPr lang="en-US" sz="2000" dirty="0" smtClean="0">
                          <a:solidFill>
                            <a:schemeClr val="bg1"/>
                          </a:solidFill>
                          <a:latin typeface="Calibri" panose="020F0502020204030204" pitchFamily="34" charset="0"/>
                        </a:rPr>
                        <a:t>rolls over year with</a:t>
                      </a:r>
                      <a:br>
                        <a:rPr lang="en-US" sz="2000" dirty="0" smtClean="0">
                          <a:solidFill>
                            <a:schemeClr val="bg1"/>
                          </a:solidFill>
                          <a:latin typeface="Calibri" panose="020F0502020204030204" pitchFamily="34" charset="0"/>
                        </a:rPr>
                      </a:br>
                      <a:r>
                        <a:rPr lang="en-US" sz="2000" dirty="0" smtClean="0">
                          <a:solidFill>
                            <a:schemeClr val="bg1"/>
                          </a:solidFill>
                          <a:latin typeface="Calibri" panose="020F0502020204030204" pitchFamily="34" charset="0"/>
                        </a:rPr>
                        <a:t>no limit on </a:t>
                      </a:r>
                      <a:br>
                        <a:rPr lang="en-US" sz="2000" dirty="0" smtClean="0">
                          <a:solidFill>
                            <a:schemeClr val="bg1"/>
                          </a:solidFill>
                          <a:latin typeface="Calibri" panose="020F0502020204030204" pitchFamily="34" charset="0"/>
                        </a:rPr>
                      </a:br>
                      <a:r>
                        <a:rPr lang="en-US" sz="2000" dirty="0" smtClean="0">
                          <a:solidFill>
                            <a:schemeClr val="bg1"/>
                          </a:solidFill>
                          <a:latin typeface="Calibri" panose="020F0502020204030204" pitchFamily="34" charset="0"/>
                        </a:rPr>
                        <a:t>accumulated funds</a:t>
                      </a:r>
                      <a:endParaRPr lang="en-US" sz="2000" b="0" i="0" u="none" strike="noStrike" dirty="0" smtClean="0">
                        <a:solidFill>
                          <a:schemeClr val="bg1"/>
                        </a:solidFill>
                        <a:effectLst/>
                        <a:latin typeface="Calibri" panose="020F0502020204030204" pitchFamily="34" charset="0"/>
                      </a:endParaRP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CCCFF"/>
                    </a:solidFill>
                  </a:tcPr>
                </a:tc>
                <a:tc>
                  <a:txBody>
                    <a:bodyPr/>
                    <a:lstStyle/>
                    <a:p>
                      <a:pPr marL="0" marR="0" indent="0" algn="ctr" defTabSz="914400" rtl="0" eaLnBrk="1" fontAlgn="t" latinLnBrk="0" hangingPunct="1">
                        <a:lnSpc>
                          <a:spcPts val="2000"/>
                        </a:lnSpc>
                        <a:spcBef>
                          <a:spcPts val="0"/>
                        </a:spcBef>
                        <a:spcAft>
                          <a:spcPts val="0"/>
                        </a:spcAft>
                        <a:buClrTx/>
                        <a:buSzTx/>
                        <a:buFontTx/>
                        <a:buNone/>
                        <a:tabLst/>
                        <a:defRPr/>
                      </a:pPr>
                      <a:r>
                        <a:rPr lang="en-US" sz="2000" kern="1200" dirty="0" smtClean="0">
                          <a:solidFill>
                            <a:schemeClr val="bg1"/>
                          </a:solidFill>
                          <a:latin typeface="Calibri" panose="020F0502020204030204" pitchFamily="34" charset="0"/>
                        </a:rPr>
                        <a:t>Unused balance </a:t>
                      </a:r>
                      <a:br>
                        <a:rPr lang="en-US" sz="2000" kern="1200" dirty="0" smtClean="0">
                          <a:solidFill>
                            <a:schemeClr val="bg1"/>
                          </a:solidFill>
                          <a:latin typeface="Calibri" panose="020F0502020204030204" pitchFamily="34" charset="0"/>
                        </a:rPr>
                      </a:br>
                      <a:r>
                        <a:rPr lang="en-US" sz="2000" kern="1200" dirty="0" smtClean="0">
                          <a:solidFill>
                            <a:schemeClr val="bg1"/>
                          </a:solidFill>
                          <a:latin typeface="Calibri" panose="020F0502020204030204" pitchFamily="34" charset="0"/>
                        </a:rPr>
                        <a:t>rolls over year with </a:t>
                      </a:r>
                      <a:br>
                        <a:rPr lang="en-US" sz="2000" kern="1200" dirty="0" smtClean="0">
                          <a:solidFill>
                            <a:schemeClr val="bg1"/>
                          </a:solidFill>
                          <a:latin typeface="Calibri" panose="020F0502020204030204" pitchFamily="34" charset="0"/>
                        </a:rPr>
                      </a:br>
                      <a:r>
                        <a:rPr lang="en-US" sz="2000" kern="1200" dirty="0" smtClean="0">
                          <a:solidFill>
                            <a:schemeClr val="bg1"/>
                          </a:solidFill>
                          <a:latin typeface="Calibri" panose="020F0502020204030204" pitchFamily="34" charset="0"/>
                        </a:rPr>
                        <a:t>no limit on </a:t>
                      </a:r>
                      <a:br>
                        <a:rPr lang="en-US" sz="2000" kern="1200" dirty="0" smtClean="0">
                          <a:solidFill>
                            <a:schemeClr val="bg1"/>
                          </a:solidFill>
                          <a:latin typeface="Calibri" panose="020F0502020204030204" pitchFamily="34" charset="0"/>
                        </a:rPr>
                      </a:br>
                      <a:r>
                        <a:rPr lang="en-US" sz="2000" kern="1200" dirty="0" smtClean="0">
                          <a:solidFill>
                            <a:schemeClr val="bg1"/>
                          </a:solidFill>
                          <a:latin typeface="Calibri" panose="020F0502020204030204" pitchFamily="34" charset="0"/>
                        </a:rPr>
                        <a:t>accumulated funds</a:t>
                      </a:r>
                      <a:endParaRPr lang="en-US" sz="2000" b="0" i="0" u="none" strike="noStrike" dirty="0">
                        <a:solidFill>
                          <a:schemeClr val="bg1"/>
                        </a:solidFill>
                        <a:effectLst/>
                        <a:latin typeface="Calibri" panose="020F0502020204030204" pitchFamily="34" charset="0"/>
                      </a:endParaRP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BFFEB"/>
                    </a:solidFill>
                  </a:tcPr>
                </a:tc>
              </a:tr>
              <a:tr h="775691">
                <a:tc>
                  <a:txBody>
                    <a:bodyPr/>
                    <a:lstStyle/>
                    <a:p>
                      <a:pPr marL="0" marR="0" indent="0" algn="ctr" defTabSz="914400" rtl="0" eaLnBrk="1" fontAlgn="t" latinLnBrk="0" hangingPunct="1">
                        <a:lnSpc>
                          <a:spcPts val="2000"/>
                        </a:lnSpc>
                        <a:spcBef>
                          <a:spcPts val="0"/>
                        </a:spcBef>
                        <a:spcAft>
                          <a:spcPts val="0"/>
                        </a:spcAft>
                        <a:buClrTx/>
                        <a:buSzTx/>
                        <a:buFontTx/>
                        <a:buNone/>
                        <a:tabLst/>
                        <a:defRPr/>
                      </a:pPr>
                      <a:r>
                        <a:rPr lang="en-US" sz="2000" b="1" u="none" strike="noStrike" kern="1200" dirty="0" smtClean="0">
                          <a:solidFill>
                            <a:schemeClr val="bg1"/>
                          </a:solidFill>
                          <a:effectLst/>
                          <a:latin typeface="Calibri" panose="020F0502020204030204" pitchFamily="34" charset="0"/>
                        </a:rPr>
                        <a:t>Ease </a:t>
                      </a:r>
                      <a:br>
                        <a:rPr lang="en-US" sz="2000" b="1" u="none" strike="noStrike" kern="1200" dirty="0" smtClean="0">
                          <a:solidFill>
                            <a:schemeClr val="bg1"/>
                          </a:solidFill>
                          <a:effectLst/>
                          <a:latin typeface="Calibri" panose="020F0502020204030204" pitchFamily="34" charset="0"/>
                        </a:rPr>
                      </a:br>
                      <a:r>
                        <a:rPr lang="en-US" sz="2000" b="1" u="none" strike="noStrike" kern="1200" dirty="0" smtClean="0">
                          <a:solidFill>
                            <a:schemeClr val="bg1"/>
                          </a:solidFill>
                          <a:effectLst/>
                          <a:latin typeface="Calibri" panose="020F0502020204030204" pitchFamily="34" charset="0"/>
                        </a:rPr>
                        <a:t>of Use</a:t>
                      </a:r>
                      <a:endParaRPr lang="en-US" sz="2000" b="1" i="0" u="none" strike="noStrike" kern="1200" dirty="0">
                        <a:solidFill>
                          <a:schemeClr val="bg1"/>
                        </a:solidFill>
                        <a:effectLst/>
                        <a:latin typeface="Calibri" panose="020F0502020204030204" pitchFamily="34" charset="0"/>
                        <a:ea typeface="+mn-ea"/>
                        <a:cs typeface="+mn-cs"/>
                      </a:endParaRP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FF"/>
                    </a:solidFill>
                  </a:tcPr>
                </a:tc>
                <a:tc>
                  <a:txBody>
                    <a:bodyPr/>
                    <a:lstStyle/>
                    <a:p>
                      <a:pPr marL="0" marR="0" indent="0" algn="ctr" defTabSz="914400" rtl="0" eaLnBrk="1" fontAlgn="t" latinLnBrk="0" hangingPunct="1">
                        <a:lnSpc>
                          <a:spcPts val="2000"/>
                        </a:lnSpc>
                        <a:spcBef>
                          <a:spcPts val="0"/>
                        </a:spcBef>
                        <a:spcAft>
                          <a:spcPts val="0"/>
                        </a:spcAft>
                        <a:buClrTx/>
                        <a:buSzTx/>
                        <a:buFontTx/>
                        <a:buNone/>
                        <a:tabLst/>
                        <a:defRPr/>
                      </a:pPr>
                      <a:r>
                        <a:rPr lang="en-US" sz="2000" kern="1200" dirty="0" smtClean="0">
                          <a:solidFill>
                            <a:schemeClr val="bg1"/>
                          </a:solidFill>
                          <a:latin typeface="Calibri" panose="020F0502020204030204" pitchFamily="34" charset="0"/>
                        </a:rPr>
                        <a:t>Conveniently use single WageWorks debit card</a:t>
                      </a:r>
                      <a:endParaRPr lang="en-US" sz="2000" kern="1200" dirty="0" smtClean="0">
                        <a:solidFill>
                          <a:schemeClr val="bg1"/>
                        </a:solidFill>
                        <a:latin typeface="Calibri" panose="020F0502020204030204" pitchFamily="34" charset="0"/>
                        <a:ea typeface="+mn-ea"/>
                        <a:cs typeface="+mn-cs"/>
                      </a:endParaRP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CCCFF"/>
                    </a:solidFill>
                  </a:tcPr>
                </a:tc>
                <a:tc>
                  <a:txBody>
                    <a:bodyPr/>
                    <a:lstStyle/>
                    <a:p>
                      <a:pPr marL="0" marR="0" indent="0" algn="ctr" defTabSz="914400" rtl="0" eaLnBrk="1" fontAlgn="t" latinLnBrk="0" hangingPunct="1">
                        <a:lnSpc>
                          <a:spcPts val="2000"/>
                        </a:lnSpc>
                        <a:spcBef>
                          <a:spcPts val="0"/>
                        </a:spcBef>
                        <a:spcAft>
                          <a:spcPts val="0"/>
                        </a:spcAft>
                        <a:buClrTx/>
                        <a:buSzTx/>
                        <a:buFontTx/>
                        <a:buNone/>
                        <a:tabLst/>
                        <a:defRPr/>
                      </a:pPr>
                      <a:r>
                        <a:rPr lang="en-US" sz="2000" kern="1200" dirty="0" smtClean="0">
                          <a:solidFill>
                            <a:schemeClr val="bg1"/>
                          </a:solidFill>
                          <a:latin typeface="Calibri" panose="020F0502020204030204" pitchFamily="34" charset="0"/>
                        </a:rPr>
                        <a:t>Conveniently use single</a:t>
                      </a:r>
                      <a:r>
                        <a:rPr lang="en-US" sz="2000" kern="1200" baseline="0" dirty="0" smtClean="0">
                          <a:solidFill>
                            <a:schemeClr val="bg1"/>
                          </a:solidFill>
                          <a:latin typeface="Calibri" panose="020F0502020204030204" pitchFamily="34" charset="0"/>
                        </a:rPr>
                        <a:t> </a:t>
                      </a:r>
                      <a:r>
                        <a:rPr lang="en-US" sz="2000" kern="1200" dirty="0" smtClean="0">
                          <a:solidFill>
                            <a:schemeClr val="bg1"/>
                          </a:solidFill>
                          <a:latin typeface="Calibri" panose="020F0502020204030204" pitchFamily="34" charset="0"/>
                        </a:rPr>
                        <a:t>WageWorks debit card </a:t>
                      </a:r>
                      <a:endParaRPr lang="en-US" sz="2000" b="0" i="0" u="none" strike="noStrike" dirty="0">
                        <a:solidFill>
                          <a:schemeClr val="bg1"/>
                        </a:solidFill>
                        <a:effectLst/>
                        <a:latin typeface="Calibri" panose="020F0502020204030204" pitchFamily="34" charset="0"/>
                      </a:endParaRP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BFFEB"/>
                    </a:solidFill>
                  </a:tcPr>
                </a:tc>
              </a:tr>
            </a:tbl>
          </a:graphicData>
        </a:graphic>
      </p:graphicFrame>
      <p:sp>
        <p:nvSpPr>
          <p:cNvPr id="3" name="TextBox 2"/>
          <p:cNvSpPr txBox="1"/>
          <p:nvPr/>
        </p:nvSpPr>
        <p:spPr>
          <a:xfrm>
            <a:off x="2885704" y="2232573"/>
            <a:ext cx="2731325" cy="523220"/>
          </a:xfrm>
          <a:prstGeom prst="rect">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err="1" smtClean="0">
                <a:effectLst>
                  <a:outerShdw blurRad="38100" dist="38100" dir="2700000" algn="tl">
                    <a:srgbClr val="000000">
                      <a:alpha val="43137"/>
                    </a:srgbClr>
                  </a:outerShdw>
                </a:effectLst>
                <a:latin typeface="Calibri" panose="020F0502020204030204" pitchFamily="34" charset="0"/>
              </a:rPr>
              <a:t>HealthFlex</a:t>
            </a:r>
            <a:r>
              <a:rPr lang="en-US" sz="2800" dirty="0" smtClean="0">
                <a:effectLst>
                  <a:outerShdw blurRad="38100" dist="38100" dir="2700000" algn="tl">
                    <a:srgbClr val="000000">
                      <a:alpha val="43137"/>
                    </a:srgbClr>
                  </a:outerShdw>
                </a:effectLst>
                <a:latin typeface="Calibri" panose="020F0502020204030204" pitchFamily="34" charset="0"/>
              </a:rPr>
              <a:t> HRA</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6" name="TextBox 5"/>
          <p:cNvSpPr txBox="1"/>
          <p:nvPr/>
        </p:nvSpPr>
        <p:spPr>
          <a:xfrm>
            <a:off x="5721854" y="2218723"/>
            <a:ext cx="2731325" cy="523220"/>
          </a:xfrm>
          <a:prstGeom prst="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dirty="0" err="1" smtClean="0">
                <a:effectLst>
                  <a:outerShdw blurRad="38100" dist="38100" dir="2700000" algn="tl">
                    <a:srgbClr val="000000">
                      <a:alpha val="43137"/>
                    </a:srgbClr>
                  </a:outerShdw>
                </a:effectLst>
                <a:latin typeface="Calibri" panose="020F0502020204030204" pitchFamily="34" charset="0"/>
              </a:rPr>
              <a:t>HealthFlex</a:t>
            </a:r>
            <a:r>
              <a:rPr lang="en-US" sz="2800" dirty="0" smtClean="0">
                <a:effectLst>
                  <a:outerShdw blurRad="38100" dist="38100" dir="2700000" algn="tl">
                    <a:srgbClr val="000000">
                      <a:alpha val="43137"/>
                    </a:srgbClr>
                  </a:outerShdw>
                </a:effectLst>
                <a:latin typeface="Calibri" panose="020F0502020204030204" pitchFamily="34" charset="0"/>
              </a:rPr>
              <a:t> HSA</a:t>
            </a:r>
            <a:endParaRPr lang="en-US" sz="28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45201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789097"/>
            <a:ext cx="8328802" cy="538162"/>
          </a:xfrm>
        </p:spPr>
        <p:txBody>
          <a:bodyPr/>
          <a:lstStyle/>
          <a:p>
            <a:r>
              <a:rPr lang="en-US" dirty="0" smtClean="0">
                <a:latin typeface="Calibri" panose="020F0502020204030204" pitchFamily="34" charset="0"/>
              </a:rPr>
              <a:t>HRA vs. HSA—Funding</a:t>
            </a:r>
            <a:endParaRPr lang="en-US" dirty="0">
              <a:latin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71862041"/>
              </p:ext>
            </p:extLst>
          </p:nvPr>
        </p:nvGraphicFramePr>
        <p:xfrm>
          <a:off x="794448" y="1949654"/>
          <a:ext cx="7990052" cy="4792044"/>
        </p:xfrm>
        <a:graphic>
          <a:graphicData uri="http://schemas.openxmlformats.org/drawingml/2006/table">
            <a:tbl>
              <a:tblPr firstRow="1" bandRow="1">
                <a:tableStyleId>{5940675A-B579-460E-94D1-54222C63F5DA}</a:tableStyleId>
              </a:tblPr>
              <a:tblGrid>
                <a:gridCol w="1660504"/>
                <a:gridCol w="2933205"/>
                <a:gridCol w="3396343"/>
              </a:tblGrid>
              <a:tr h="324184">
                <a:tc>
                  <a:txBody>
                    <a:bodyPr/>
                    <a:lstStyle/>
                    <a:p>
                      <a:pPr algn="l" fontAlgn="t">
                        <a:lnSpc>
                          <a:spcPts val="1700"/>
                        </a:lnSpc>
                      </a:pPr>
                      <a:r>
                        <a:rPr lang="en-US" sz="1600" b="1" u="none" strike="noStrike" dirty="0" smtClean="0">
                          <a:solidFill>
                            <a:schemeClr val="bg1"/>
                          </a:solidFill>
                          <a:effectLst/>
                          <a:latin typeface="Calibri" panose="020F0502020204030204" pitchFamily="34" charset="0"/>
                        </a:rPr>
                        <a:t>Plan</a:t>
                      </a:r>
                      <a:r>
                        <a:rPr lang="en-US" sz="1600" b="1" u="none" strike="noStrike" baseline="0" dirty="0" smtClean="0">
                          <a:solidFill>
                            <a:schemeClr val="bg1"/>
                          </a:solidFill>
                          <a:effectLst/>
                          <a:latin typeface="Calibri" panose="020F0502020204030204" pitchFamily="34" charset="0"/>
                        </a:rPr>
                        <a:t> Integration</a:t>
                      </a:r>
                      <a:endParaRPr lang="en-US" sz="1600" b="1" i="0" u="none" strike="noStrike" dirty="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ctr" fontAlgn="t">
                        <a:lnSpc>
                          <a:spcPts val="1700"/>
                        </a:lnSpc>
                      </a:pPr>
                      <a:r>
                        <a:rPr lang="en-US" sz="1600" u="none" strike="noStrike" dirty="0">
                          <a:solidFill>
                            <a:schemeClr val="bg1"/>
                          </a:solidFill>
                          <a:effectLst/>
                          <a:latin typeface="Calibri" panose="020F0502020204030204" pitchFamily="34" charset="0"/>
                        </a:rPr>
                        <a:t>C2000/C3000</a:t>
                      </a:r>
                      <a:endParaRPr lang="en-US" sz="1600" b="1" i="0" u="none" strike="noStrike" dirty="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ctr" fontAlgn="t">
                        <a:lnSpc>
                          <a:spcPts val="1700"/>
                        </a:lnSpc>
                      </a:pPr>
                      <a:r>
                        <a:rPr lang="en-US" sz="1600" u="none" strike="noStrike" dirty="0">
                          <a:solidFill>
                            <a:schemeClr val="bg1"/>
                          </a:solidFill>
                          <a:effectLst/>
                          <a:latin typeface="Calibri" panose="020F0502020204030204" pitchFamily="34" charset="0"/>
                        </a:rPr>
                        <a:t>H1500/H2000</a:t>
                      </a:r>
                      <a:endParaRPr lang="en-US" sz="1600" b="1" i="0" u="none" strike="noStrike" dirty="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923027">
                <a:tc>
                  <a:txBody>
                    <a:bodyPr/>
                    <a:lstStyle/>
                    <a:p>
                      <a:pPr marL="0" marR="0" indent="0" algn="l" defTabSz="914400" rtl="0" eaLnBrk="1" fontAlgn="t" latinLnBrk="0" hangingPunct="1">
                        <a:lnSpc>
                          <a:spcPts val="1700"/>
                        </a:lnSpc>
                        <a:spcBef>
                          <a:spcPts val="0"/>
                        </a:spcBef>
                        <a:spcAft>
                          <a:spcPts val="0"/>
                        </a:spcAft>
                        <a:buClrTx/>
                        <a:buSzTx/>
                        <a:buFontTx/>
                        <a:buNone/>
                        <a:tabLst/>
                        <a:defRPr/>
                      </a:pPr>
                      <a:r>
                        <a:rPr lang="en-US" sz="1600" b="1" u="none" strike="noStrike" dirty="0" smtClean="0">
                          <a:solidFill>
                            <a:schemeClr val="bg1"/>
                          </a:solidFill>
                          <a:effectLst/>
                          <a:latin typeface="Calibri" panose="020F0502020204030204" pitchFamily="34" charset="0"/>
                        </a:rPr>
                        <a:t>Funding</a:t>
                      </a:r>
                      <a:r>
                        <a:rPr lang="en-US" sz="1600" b="1" u="none" strike="noStrike" baseline="0" dirty="0" smtClean="0">
                          <a:solidFill>
                            <a:schemeClr val="bg1"/>
                          </a:solidFill>
                          <a:effectLst/>
                          <a:latin typeface="Calibri" panose="020F0502020204030204" pitchFamily="34" charset="0"/>
                        </a:rPr>
                        <a:t>/</a:t>
                      </a:r>
                      <a:br>
                        <a:rPr lang="en-US" sz="1600" b="1" u="none" strike="noStrike" baseline="0" dirty="0" smtClean="0">
                          <a:solidFill>
                            <a:schemeClr val="bg1"/>
                          </a:solidFill>
                          <a:effectLst/>
                          <a:latin typeface="Calibri" panose="020F0502020204030204" pitchFamily="34" charset="0"/>
                        </a:rPr>
                      </a:br>
                      <a:r>
                        <a:rPr lang="en-US" sz="1600" b="1" u="none" strike="noStrike" baseline="0" dirty="0" smtClean="0">
                          <a:solidFill>
                            <a:schemeClr val="bg1"/>
                          </a:solidFill>
                          <a:effectLst/>
                          <a:latin typeface="Calibri" panose="020F0502020204030204" pitchFamily="34" charset="0"/>
                        </a:rPr>
                        <a:t>Contributions/</a:t>
                      </a:r>
                      <a:br>
                        <a:rPr lang="en-US" sz="1600" b="1" u="none" strike="noStrike" baseline="0" dirty="0" smtClean="0">
                          <a:solidFill>
                            <a:schemeClr val="bg1"/>
                          </a:solidFill>
                          <a:effectLst/>
                          <a:latin typeface="Calibri" panose="020F0502020204030204" pitchFamily="34" charset="0"/>
                        </a:rPr>
                      </a:br>
                      <a:r>
                        <a:rPr lang="en-US" sz="1600" b="1" u="none" strike="noStrike" baseline="0" dirty="0" smtClean="0">
                          <a:solidFill>
                            <a:schemeClr val="bg1"/>
                          </a:solidFill>
                          <a:effectLst/>
                          <a:latin typeface="Calibri" panose="020F0502020204030204" pitchFamily="34" charset="0"/>
                        </a:rPr>
                        <a:t>Earnings</a:t>
                      </a:r>
                      <a:endParaRPr lang="en-US" sz="1600" b="1" i="0" u="none" strike="noStrike" dirty="0" smtClean="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marL="166688" indent="-166688" algn="l" fontAlgn="t">
                        <a:lnSpc>
                          <a:spcPts val="1700"/>
                        </a:lnSpc>
                        <a:buFont typeface="Arial" panose="020B0604020202020204" pitchFamily="34" charset="0"/>
                        <a:buChar char="•"/>
                      </a:pPr>
                      <a:r>
                        <a:rPr lang="en-US" sz="1600" u="none" strike="noStrike" dirty="0" smtClean="0">
                          <a:solidFill>
                            <a:schemeClr val="bg1"/>
                          </a:solidFill>
                          <a:effectLst/>
                          <a:latin typeface="Calibri" panose="020F0502020204030204" pitchFamily="34" charset="0"/>
                        </a:rPr>
                        <a:t>Funded</a:t>
                      </a:r>
                      <a:r>
                        <a:rPr lang="en-US" sz="1600" u="none" strike="noStrike" baseline="0" dirty="0" smtClean="0">
                          <a:solidFill>
                            <a:schemeClr val="bg1"/>
                          </a:solidFill>
                          <a:effectLst/>
                          <a:latin typeface="Calibri" panose="020F0502020204030204" pitchFamily="34" charset="0"/>
                        </a:rPr>
                        <a:t> by plan sponsor</a:t>
                      </a:r>
                    </a:p>
                    <a:p>
                      <a:pPr marL="166688" indent="-166688" algn="l" fontAlgn="t">
                        <a:lnSpc>
                          <a:spcPts val="1700"/>
                        </a:lnSpc>
                        <a:buFont typeface="Arial" panose="020B0604020202020204" pitchFamily="34" charset="0"/>
                        <a:buChar char="•"/>
                      </a:pPr>
                      <a:r>
                        <a:rPr lang="en-US" sz="1600" u="none" strike="noStrike" baseline="0" dirty="0" smtClean="0">
                          <a:solidFill>
                            <a:schemeClr val="bg1"/>
                          </a:solidFill>
                          <a:effectLst/>
                          <a:latin typeface="Calibri" panose="020F0502020204030204" pitchFamily="34" charset="0"/>
                        </a:rPr>
                        <a:t>Participant may not contribute</a:t>
                      </a:r>
                    </a:p>
                    <a:p>
                      <a:pPr marL="166688" indent="-166688" algn="l" fontAlgn="t">
                        <a:lnSpc>
                          <a:spcPts val="1700"/>
                        </a:lnSpc>
                        <a:buFont typeface="Arial" panose="020B0604020202020204" pitchFamily="34" charset="0"/>
                        <a:buChar char="•"/>
                      </a:pPr>
                      <a:r>
                        <a:rPr lang="en-US" sz="1600" u="none" strike="noStrike" baseline="0" dirty="0" smtClean="0">
                          <a:solidFill>
                            <a:schemeClr val="bg1"/>
                          </a:solidFill>
                          <a:effectLst/>
                          <a:latin typeface="Calibri" panose="020F0502020204030204" pitchFamily="34" charset="0"/>
                        </a:rPr>
                        <a:t>Account does not earn interest</a:t>
                      </a:r>
                      <a:endParaRPr lang="en-US" sz="1600" b="0" i="0" u="none" strike="noStrike" dirty="0" smtClean="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marL="166688" marR="0" indent="-166688" algn="l" defTabSz="914400" rtl="0" eaLnBrk="1" fontAlgn="t" latinLnBrk="0" hangingPunct="1">
                        <a:lnSpc>
                          <a:spcPts val="1700"/>
                        </a:lnSpc>
                        <a:spcBef>
                          <a:spcPts val="0"/>
                        </a:spcBef>
                        <a:spcAft>
                          <a:spcPts val="0"/>
                        </a:spcAft>
                        <a:buClrTx/>
                        <a:buSzTx/>
                        <a:buFont typeface="Arial" panose="020B0604020202020204" pitchFamily="34" charset="0"/>
                        <a:buChar char="•"/>
                        <a:tabLst/>
                        <a:defRPr/>
                      </a:pPr>
                      <a:r>
                        <a:rPr lang="en-US" sz="1600" u="none" strike="noStrike" dirty="0" smtClean="0">
                          <a:solidFill>
                            <a:schemeClr val="bg1"/>
                          </a:solidFill>
                          <a:effectLst/>
                          <a:latin typeface="Calibri" panose="020F0502020204030204" pitchFamily="34" charset="0"/>
                        </a:rPr>
                        <a:t>Funded</a:t>
                      </a:r>
                      <a:r>
                        <a:rPr lang="en-US" sz="1600" u="none" strike="noStrike" baseline="0" dirty="0" smtClean="0">
                          <a:solidFill>
                            <a:schemeClr val="bg1"/>
                          </a:solidFill>
                          <a:effectLst/>
                          <a:latin typeface="Calibri" panose="020F0502020204030204" pitchFamily="34" charset="0"/>
                        </a:rPr>
                        <a:t> by plan sponsor</a:t>
                      </a:r>
                    </a:p>
                    <a:p>
                      <a:pPr marL="166688" marR="0" indent="-166688" algn="l" defTabSz="914400" rtl="0" eaLnBrk="1" fontAlgn="t" latinLnBrk="0" hangingPunct="1">
                        <a:lnSpc>
                          <a:spcPts val="1700"/>
                        </a:lnSpc>
                        <a:spcBef>
                          <a:spcPts val="0"/>
                        </a:spcBef>
                        <a:spcAft>
                          <a:spcPts val="0"/>
                        </a:spcAft>
                        <a:buClrTx/>
                        <a:buSzTx/>
                        <a:buFont typeface="Arial" panose="020B0604020202020204" pitchFamily="34" charset="0"/>
                        <a:buChar char="•"/>
                        <a:tabLst/>
                        <a:defRPr/>
                      </a:pPr>
                      <a:r>
                        <a:rPr lang="en-US" sz="1600" u="none" strike="noStrike" baseline="0" dirty="0" smtClean="0">
                          <a:solidFill>
                            <a:schemeClr val="bg1"/>
                          </a:solidFill>
                          <a:effectLst/>
                          <a:latin typeface="Calibri" panose="020F0502020204030204" pitchFamily="34" charset="0"/>
                        </a:rPr>
                        <a:t>Participant may contribute pre-tax dollars through payroll deductions</a:t>
                      </a:r>
                    </a:p>
                    <a:p>
                      <a:pPr marL="166688" marR="0" indent="-166688" algn="l" defTabSz="914400" rtl="0" eaLnBrk="1" fontAlgn="t" latinLnBrk="0" hangingPunct="1">
                        <a:lnSpc>
                          <a:spcPts val="1700"/>
                        </a:lnSpc>
                        <a:spcBef>
                          <a:spcPts val="0"/>
                        </a:spcBef>
                        <a:spcAft>
                          <a:spcPts val="0"/>
                        </a:spcAft>
                        <a:buClrTx/>
                        <a:buSzTx/>
                        <a:buFont typeface="Arial" panose="020B0604020202020204" pitchFamily="34" charset="0"/>
                        <a:buChar char="•"/>
                        <a:tabLst/>
                        <a:defRPr/>
                      </a:pPr>
                      <a:r>
                        <a:rPr lang="en-US" sz="1600" u="none" strike="noStrike" baseline="0" dirty="0" smtClean="0">
                          <a:solidFill>
                            <a:schemeClr val="bg1"/>
                          </a:solidFill>
                          <a:effectLst/>
                          <a:latin typeface="Calibri" panose="020F0502020204030204" pitchFamily="34" charset="0"/>
                        </a:rPr>
                        <a:t>Account earns interest</a:t>
                      </a:r>
                      <a:endParaRPr lang="en-US" sz="1600" b="0" i="0" u="none" strike="noStrike" dirty="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1544472">
                <a:tc>
                  <a:txBody>
                    <a:bodyPr/>
                    <a:lstStyle/>
                    <a:p>
                      <a:pPr algn="l" fontAlgn="ctr">
                        <a:lnSpc>
                          <a:spcPts val="1700"/>
                        </a:lnSpc>
                      </a:pPr>
                      <a:r>
                        <a:rPr lang="en-US" sz="1600" b="1" u="none" strike="noStrike" dirty="0" smtClean="0">
                          <a:solidFill>
                            <a:schemeClr val="bg1"/>
                          </a:solidFill>
                          <a:effectLst/>
                          <a:latin typeface="Calibri" panose="020F0502020204030204" pitchFamily="34" charset="0"/>
                        </a:rPr>
                        <a:t>Funding Limits</a:t>
                      </a:r>
                      <a:endParaRPr lang="en-US" sz="1600" b="1" i="0" u="none" strike="noStrike" dirty="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fontAlgn="ctr">
                        <a:lnSpc>
                          <a:spcPts val="1700"/>
                        </a:lnSpc>
                      </a:pPr>
                      <a:r>
                        <a:rPr lang="en-US" sz="1600" u="none" strike="noStrike" dirty="0">
                          <a:solidFill>
                            <a:schemeClr val="bg1"/>
                          </a:solidFill>
                          <a:effectLst/>
                          <a:latin typeface="Calibri" panose="020F0502020204030204" pitchFamily="34" charset="0"/>
                        </a:rPr>
                        <a:t>No </a:t>
                      </a:r>
                      <a:r>
                        <a:rPr lang="en-US" sz="1600" u="none" strike="noStrike" dirty="0" smtClean="0">
                          <a:solidFill>
                            <a:schemeClr val="bg1"/>
                          </a:solidFill>
                          <a:effectLst/>
                          <a:latin typeface="Calibri" panose="020F0502020204030204" pitchFamily="34" charset="0"/>
                        </a:rPr>
                        <a:t>annual limit</a:t>
                      </a:r>
                      <a:r>
                        <a:rPr lang="en-US" sz="1600" u="none" strike="noStrike" dirty="0">
                          <a:solidFill>
                            <a:schemeClr val="bg1"/>
                          </a:solidFill>
                          <a:effectLst/>
                          <a:latin typeface="Calibri" panose="020F0502020204030204" pitchFamily="34" charset="0"/>
                        </a:rPr>
                        <a:t/>
                      </a:r>
                      <a:br>
                        <a:rPr lang="en-US" sz="1600" u="none" strike="noStrike" dirty="0">
                          <a:solidFill>
                            <a:schemeClr val="bg1"/>
                          </a:solidFill>
                          <a:effectLst/>
                          <a:latin typeface="Calibri" panose="020F0502020204030204" pitchFamily="34" charset="0"/>
                        </a:rPr>
                      </a:br>
                      <a:r>
                        <a:rPr lang="en-US" sz="1600" u="none" strike="noStrike" dirty="0">
                          <a:solidFill>
                            <a:schemeClr val="bg1"/>
                          </a:solidFill>
                          <a:effectLst/>
                          <a:latin typeface="Calibri" panose="020F0502020204030204" pitchFamily="34" charset="0"/>
                        </a:rPr>
                        <a:t/>
                      </a:r>
                      <a:br>
                        <a:rPr lang="en-US" sz="1600" u="none" strike="noStrike" dirty="0">
                          <a:solidFill>
                            <a:schemeClr val="bg1"/>
                          </a:solidFill>
                          <a:effectLst/>
                          <a:latin typeface="Calibri" panose="020F0502020204030204" pitchFamily="34" charset="0"/>
                        </a:rPr>
                      </a:br>
                      <a:endParaRPr lang="en-US" sz="1600" u="none" strike="noStrike" dirty="0" smtClean="0">
                        <a:solidFill>
                          <a:schemeClr val="bg1"/>
                        </a:solidFill>
                        <a:effectLst/>
                        <a:latin typeface="Calibri" panose="020F0502020204030204" pitchFamily="34" charset="0"/>
                      </a:endParaRPr>
                    </a:p>
                    <a:p>
                      <a:pPr algn="l" fontAlgn="ctr">
                        <a:lnSpc>
                          <a:spcPts val="1700"/>
                        </a:lnSpc>
                      </a:pPr>
                      <a:endParaRPr lang="en-US" sz="1600" u="none" strike="noStrike" dirty="0" smtClean="0">
                        <a:solidFill>
                          <a:schemeClr val="bg1"/>
                        </a:solidFill>
                        <a:effectLst/>
                        <a:latin typeface="Calibri" panose="020F0502020204030204" pitchFamily="34" charset="0"/>
                      </a:endParaRPr>
                    </a:p>
                    <a:p>
                      <a:pPr algn="l" fontAlgn="ctr">
                        <a:lnSpc>
                          <a:spcPts val="1700"/>
                        </a:lnSpc>
                      </a:pPr>
                      <a:endParaRPr lang="en-US" sz="1600" b="0" i="0" u="none" strike="noStrike" dirty="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l" fontAlgn="ctr">
                        <a:lnSpc>
                          <a:spcPts val="1700"/>
                        </a:lnSpc>
                      </a:pPr>
                      <a:r>
                        <a:rPr lang="en-US" sz="1600" u="none" strike="noStrike" dirty="0">
                          <a:solidFill>
                            <a:schemeClr val="bg1"/>
                          </a:solidFill>
                          <a:effectLst/>
                          <a:latin typeface="Calibri" panose="020F0502020204030204" pitchFamily="34" charset="0"/>
                        </a:rPr>
                        <a:t>Annual </a:t>
                      </a:r>
                      <a:r>
                        <a:rPr lang="en-US" sz="1600" u="none" strike="noStrike" dirty="0" smtClean="0">
                          <a:solidFill>
                            <a:schemeClr val="bg1"/>
                          </a:solidFill>
                          <a:effectLst/>
                          <a:latin typeface="Calibri" panose="020F0502020204030204" pitchFamily="34" charset="0"/>
                        </a:rPr>
                        <a:t>IRS/federal </a:t>
                      </a:r>
                      <a:r>
                        <a:rPr lang="en-US" sz="1600" u="none" strike="noStrike" dirty="0">
                          <a:solidFill>
                            <a:schemeClr val="bg1"/>
                          </a:solidFill>
                          <a:effectLst/>
                          <a:latin typeface="Calibri" panose="020F0502020204030204" pitchFamily="34" charset="0"/>
                        </a:rPr>
                        <a:t>limit </a:t>
                      </a:r>
                      <a:r>
                        <a:rPr lang="en-US" sz="1600" u="none" strike="noStrike" dirty="0" smtClean="0">
                          <a:solidFill>
                            <a:schemeClr val="bg1"/>
                          </a:solidFill>
                          <a:effectLst/>
                          <a:latin typeface="Calibri" panose="020F0502020204030204" pitchFamily="34" charset="0"/>
                        </a:rPr>
                        <a:t>(total plan </a:t>
                      </a:r>
                      <a:r>
                        <a:rPr lang="en-US" sz="1600" u="none" strike="noStrike" spc="-30" baseline="0" dirty="0" smtClean="0">
                          <a:solidFill>
                            <a:schemeClr val="bg1"/>
                          </a:solidFill>
                          <a:effectLst/>
                          <a:latin typeface="Calibri" panose="020F0502020204030204" pitchFamily="34" charset="0"/>
                        </a:rPr>
                        <a:t>sponsor and participant contributions):</a:t>
                      </a:r>
                    </a:p>
                    <a:p>
                      <a:pPr marL="166688" indent="-166688" algn="l" fontAlgn="ctr">
                        <a:lnSpc>
                          <a:spcPts val="1700"/>
                        </a:lnSpc>
                        <a:buFont typeface="Arial" panose="020B0604020202020204" pitchFamily="34" charset="0"/>
                        <a:buChar char="•"/>
                        <a:tabLst/>
                      </a:pPr>
                      <a:r>
                        <a:rPr lang="en-US" sz="1600" u="none" strike="noStrike" dirty="0" smtClean="0">
                          <a:solidFill>
                            <a:schemeClr val="bg1"/>
                          </a:solidFill>
                          <a:effectLst/>
                          <a:latin typeface="Calibri" panose="020F0502020204030204" pitchFamily="34" charset="0"/>
                        </a:rPr>
                        <a:t>$</a:t>
                      </a:r>
                      <a:r>
                        <a:rPr lang="en-US" sz="1600" u="none" strike="noStrike" dirty="0">
                          <a:solidFill>
                            <a:schemeClr val="bg1"/>
                          </a:solidFill>
                          <a:effectLst/>
                          <a:latin typeface="Calibri" panose="020F0502020204030204" pitchFamily="34" charset="0"/>
                        </a:rPr>
                        <a:t>3,350 (self-only) </a:t>
                      </a:r>
                      <a:endParaRPr lang="en-US" sz="1600" u="none" strike="noStrike" dirty="0" smtClean="0">
                        <a:solidFill>
                          <a:schemeClr val="bg1"/>
                        </a:solidFill>
                        <a:effectLst/>
                        <a:latin typeface="Calibri" panose="020F0502020204030204" pitchFamily="34" charset="0"/>
                      </a:endParaRPr>
                    </a:p>
                    <a:p>
                      <a:pPr marL="166688" indent="-166688" algn="l" fontAlgn="ctr">
                        <a:lnSpc>
                          <a:spcPts val="1700"/>
                        </a:lnSpc>
                        <a:buFont typeface="Arial" panose="020B0604020202020204" pitchFamily="34" charset="0"/>
                        <a:buChar char="•"/>
                        <a:tabLst/>
                      </a:pPr>
                      <a:r>
                        <a:rPr lang="en-US" sz="1600" u="none" strike="noStrike" dirty="0" smtClean="0">
                          <a:solidFill>
                            <a:schemeClr val="bg1"/>
                          </a:solidFill>
                          <a:effectLst/>
                          <a:latin typeface="Calibri" panose="020F0502020204030204" pitchFamily="34" charset="0"/>
                        </a:rPr>
                        <a:t>$</a:t>
                      </a:r>
                      <a:r>
                        <a:rPr lang="en-US" sz="1600" u="none" strike="noStrike" dirty="0">
                          <a:solidFill>
                            <a:schemeClr val="bg1"/>
                          </a:solidFill>
                          <a:effectLst/>
                          <a:latin typeface="Calibri" panose="020F0502020204030204" pitchFamily="34" charset="0"/>
                        </a:rPr>
                        <a:t>6,750 (</a:t>
                      </a:r>
                      <a:r>
                        <a:rPr lang="en-US" sz="1600" u="none" strike="noStrike" dirty="0" smtClean="0">
                          <a:solidFill>
                            <a:schemeClr val="bg1"/>
                          </a:solidFill>
                          <a:effectLst/>
                          <a:latin typeface="Calibri" panose="020F0502020204030204" pitchFamily="34" charset="0"/>
                        </a:rPr>
                        <a:t>family)</a:t>
                      </a:r>
                    </a:p>
                    <a:p>
                      <a:pPr marL="166688" indent="-166688" algn="l" fontAlgn="ctr">
                        <a:lnSpc>
                          <a:spcPts val="1700"/>
                        </a:lnSpc>
                        <a:buFont typeface="Arial" panose="020B0604020202020204" pitchFamily="34" charset="0"/>
                        <a:buChar char="•"/>
                        <a:tabLst/>
                      </a:pPr>
                      <a:r>
                        <a:rPr lang="en-US" sz="1600" u="none" strike="noStrike" dirty="0" smtClean="0">
                          <a:solidFill>
                            <a:schemeClr val="bg1"/>
                          </a:solidFill>
                          <a:effectLst/>
                          <a:latin typeface="Calibri" panose="020F0502020204030204" pitchFamily="34" charset="0"/>
                        </a:rPr>
                        <a:t>Individuals </a:t>
                      </a:r>
                      <a:r>
                        <a:rPr lang="en-US" sz="1600" u="none" strike="noStrike" dirty="0">
                          <a:solidFill>
                            <a:schemeClr val="bg1"/>
                          </a:solidFill>
                          <a:effectLst/>
                          <a:latin typeface="Calibri" panose="020F0502020204030204" pitchFamily="34" charset="0"/>
                        </a:rPr>
                        <a:t>55 and older may contribute extra $1,000 annually</a:t>
                      </a:r>
                      <a:br>
                        <a:rPr lang="en-US" sz="1600" u="none" strike="noStrike" dirty="0">
                          <a:solidFill>
                            <a:schemeClr val="bg1"/>
                          </a:solidFill>
                          <a:effectLst/>
                          <a:latin typeface="Calibri" panose="020F0502020204030204" pitchFamily="34" charset="0"/>
                        </a:rPr>
                      </a:br>
                      <a:r>
                        <a:rPr lang="en-US" sz="1600" u="none" strike="noStrike" dirty="0">
                          <a:solidFill>
                            <a:schemeClr val="bg1"/>
                          </a:solidFill>
                          <a:effectLst/>
                          <a:latin typeface="Calibri" panose="020F0502020204030204" pitchFamily="34" charset="0"/>
                        </a:rPr>
                        <a:t>($4,350 </a:t>
                      </a:r>
                      <a:r>
                        <a:rPr lang="en-US" sz="1600" u="none" strike="noStrike" dirty="0" smtClean="0">
                          <a:solidFill>
                            <a:schemeClr val="bg1"/>
                          </a:solidFill>
                          <a:effectLst/>
                          <a:latin typeface="Calibri" panose="020F0502020204030204" pitchFamily="34" charset="0"/>
                        </a:rPr>
                        <a:t>self-only; $</a:t>
                      </a:r>
                      <a:r>
                        <a:rPr lang="en-US" sz="1600" u="none" strike="noStrike" dirty="0">
                          <a:solidFill>
                            <a:schemeClr val="bg1"/>
                          </a:solidFill>
                          <a:effectLst/>
                          <a:latin typeface="Calibri" panose="020F0502020204030204" pitchFamily="34" charset="0"/>
                        </a:rPr>
                        <a:t>7,750 family</a:t>
                      </a:r>
                      <a:r>
                        <a:rPr lang="en-US" sz="1600" u="none" strike="noStrike" dirty="0" smtClean="0">
                          <a:solidFill>
                            <a:schemeClr val="bg1"/>
                          </a:solidFill>
                          <a:effectLst/>
                          <a:latin typeface="Calibri" panose="020F0502020204030204" pitchFamily="34" charset="0"/>
                        </a:rPr>
                        <a:t>)</a:t>
                      </a:r>
                      <a:endParaRPr lang="en-US" sz="1600" b="0"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923027">
                <a:tc>
                  <a:txBody>
                    <a:bodyPr/>
                    <a:lstStyle/>
                    <a:p>
                      <a:pPr algn="l" fontAlgn="t">
                        <a:lnSpc>
                          <a:spcPts val="1700"/>
                        </a:lnSpc>
                      </a:pPr>
                      <a:r>
                        <a:rPr lang="en-US" sz="1600" b="1" u="none" strike="noStrike" dirty="0" smtClean="0">
                          <a:solidFill>
                            <a:schemeClr val="bg1"/>
                          </a:solidFill>
                          <a:effectLst/>
                          <a:latin typeface="Calibri" panose="020F0502020204030204" pitchFamily="34" charset="0"/>
                        </a:rPr>
                        <a:t>Funds availability</a:t>
                      </a:r>
                      <a:endParaRPr lang="en-US" sz="1600" b="1" i="0" u="none" strike="noStrike" dirty="0" smtClean="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marL="0" marR="0" indent="0" algn="l" defTabSz="914400" rtl="0" eaLnBrk="1" fontAlgn="t" latinLnBrk="0" hangingPunct="1">
                        <a:lnSpc>
                          <a:spcPts val="1700"/>
                        </a:lnSpc>
                        <a:spcBef>
                          <a:spcPts val="0"/>
                        </a:spcBef>
                        <a:spcAft>
                          <a:spcPts val="0"/>
                        </a:spcAft>
                        <a:buClrTx/>
                        <a:buSzTx/>
                        <a:buFontTx/>
                        <a:buNone/>
                        <a:tabLst/>
                        <a:defRPr/>
                      </a:pPr>
                      <a:r>
                        <a:rPr lang="en-US" sz="1600" u="none" strike="noStrike" dirty="0" smtClean="0">
                          <a:solidFill>
                            <a:schemeClr val="bg1"/>
                          </a:solidFill>
                          <a:effectLst/>
                          <a:latin typeface="Calibri" panose="020F0502020204030204" pitchFamily="34" charset="0"/>
                        </a:rPr>
                        <a:t>Available in full;</a:t>
                      </a:r>
                      <a:r>
                        <a:rPr lang="en-US" sz="1600" u="none" strike="noStrike" baseline="0" dirty="0" smtClean="0">
                          <a:solidFill>
                            <a:schemeClr val="bg1"/>
                          </a:solidFill>
                          <a:effectLst/>
                          <a:latin typeface="Calibri" panose="020F0502020204030204" pitchFamily="34" charset="0"/>
                        </a:rPr>
                        <a:t> </a:t>
                      </a:r>
                      <a:br>
                        <a:rPr lang="en-US" sz="1600" u="none" strike="noStrike" baseline="0" dirty="0" smtClean="0">
                          <a:solidFill>
                            <a:schemeClr val="bg1"/>
                          </a:solidFill>
                          <a:effectLst/>
                          <a:latin typeface="Calibri" panose="020F0502020204030204" pitchFamily="34" charset="0"/>
                        </a:rPr>
                      </a:br>
                      <a:r>
                        <a:rPr lang="en-US" sz="1600" u="none" strike="noStrike" baseline="0" dirty="0" smtClean="0">
                          <a:solidFill>
                            <a:schemeClr val="bg1"/>
                          </a:solidFill>
                          <a:effectLst/>
                          <a:latin typeface="Calibri" panose="020F0502020204030204" pitchFamily="34" charset="0"/>
                        </a:rPr>
                        <a:t>b</a:t>
                      </a:r>
                      <a:r>
                        <a:rPr lang="en-US" sz="1600" u="none" strike="noStrike" dirty="0" smtClean="0">
                          <a:solidFill>
                            <a:schemeClr val="bg1"/>
                          </a:solidFill>
                          <a:effectLst/>
                          <a:latin typeface="Calibri" panose="020F0502020204030204" pitchFamily="34" charset="0"/>
                        </a:rPr>
                        <a:t>eginning of plan year</a:t>
                      </a:r>
                    </a:p>
                    <a:p>
                      <a:pPr algn="l" fontAlgn="t">
                        <a:lnSpc>
                          <a:spcPts val="1700"/>
                        </a:lnSpc>
                      </a:pPr>
                      <a:endParaRPr lang="en-US" sz="1600" b="0" i="0" u="none" strike="noStrike" dirty="0" smtClean="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marL="166688" marR="0" indent="-166688" algn="l" defTabSz="914400" rtl="0" eaLnBrk="1" fontAlgn="t" latinLnBrk="0" hangingPunct="1">
                        <a:lnSpc>
                          <a:spcPts val="1700"/>
                        </a:lnSpc>
                        <a:spcBef>
                          <a:spcPts val="0"/>
                        </a:spcBef>
                        <a:spcAft>
                          <a:spcPts val="0"/>
                        </a:spcAft>
                        <a:buClrTx/>
                        <a:buSzTx/>
                        <a:buFont typeface="Arial" panose="020B0604020202020204" pitchFamily="34" charset="0"/>
                        <a:buChar char="•"/>
                        <a:tabLst/>
                        <a:defRPr/>
                      </a:pPr>
                      <a:r>
                        <a:rPr lang="en-US" sz="1600" u="none" strike="noStrike" dirty="0" smtClean="0">
                          <a:solidFill>
                            <a:schemeClr val="bg1"/>
                          </a:solidFill>
                          <a:effectLst/>
                          <a:latin typeface="Calibri" panose="020F0502020204030204" pitchFamily="34" charset="0"/>
                        </a:rPr>
                        <a:t>Plan sponsor funding—</a:t>
                      </a:r>
                      <a:br>
                        <a:rPr lang="en-US" sz="1600" u="none" strike="noStrike" dirty="0" smtClean="0">
                          <a:solidFill>
                            <a:schemeClr val="bg1"/>
                          </a:solidFill>
                          <a:effectLst/>
                          <a:latin typeface="Calibri" panose="020F0502020204030204" pitchFamily="34" charset="0"/>
                        </a:rPr>
                      </a:br>
                      <a:r>
                        <a:rPr lang="en-US" sz="1600" u="none" strike="noStrike" spc="-30" baseline="0" dirty="0" smtClean="0">
                          <a:solidFill>
                            <a:schemeClr val="bg1"/>
                          </a:solidFill>
                          <a:effectLst/>
                          <a:latin typeface="Calibri" panose="020F0502020204030204" pitchFamily="34" charset="0"/>
                        </a:rPr>
                        <a:t>available in full; beginning of plan year</a:t>
                      </a:r>
                    </a:p>
                    <a:p>
                      <a:pPr marL="166688" marR="0" indent="-166688" algn="l" defTabSz="914400" rtl="0" eaLnBrk="1" fontAlgn="t" latinLnBrk="0" hangingPunct="1">
                        <a:lnSpc>
                          <a:spcPts val="1700"/>
                        </a:lnSpc>
                        <a:spcBef>
                          <a:spcPts val="0"/>
                        </a:spcBef>
                        <a:spcAft>
                          <a:spcPts val="0"/>
                        </a:spcAft>
                        <a:buClrTx/>
                        <a:buSzTx/>
                        <a:buFont typeface="Arial" panose="020B0604020202020204" pitchFamily="34" charset="0"/>
                        <a:buChar char="•"/>
                        <a:tabLst/>
                        <a:defRPr/>
                      </a:pPr>
                      <a:r>
                        <a:rPr lang="en-US" sz="1600" u="none" strike="noStrike" dirty="0" smtClean="0">
                          <a:solidFill>
                            <a:schemeClr val="bg1"/>
                          </a:solidFill>
                          <a:effectLst/>
                          <a:latin typeface="Calibri" panose="020F0502020204030204" pitchFamily="34" charset="0"/>
                        </a:rPr>
                        <a:t>Participant contributions— </a:t>
                      </a:r>
                      <a:br>
                        <a:rPr lang="en-US" sz="1600" u="none" strike="noStrike" dirty="0" smtClean="0">
                          <a:solidFill>
                            <a:schemeClr val="bg1"/>
                          </a:solidFill>
                          <a:effectLst/>
                          <a:latin typeface="Calibri" panose="020F0502020204030204" pitchFamily="34" charset="0"/>
                        </a:rPr>
                      </a:br>
                      <a:r>
                        <a:rPr lang="en-US" sz="1600" u="none" strike="noStrike" dirty="0" smtClean="0">
                          <a:solidFill>
                            <a:schemeClr val="bg1"/>
                          </a:solidFill>
                          <a:effectLst/>
                          <a:latin typeface="Calibri" panose="020F0502020204030204" pitchFamily="34" charset="0"/>
                        </a:rPr>
                        <a:t>available monthly</a:t>
                      </a:r>
                      <a:endParaRPr lang="en-US" sz="1600" b="0" i="0" u="none" strike="noStrike" dirty="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923027">
                <a:tc>
                  <a:txBody>
                    <a:bodyPr/>
                    <a:lstStyle/>
                    <a:p>
                      <a:pPr algn="l" fontAlgn="t">
                        <a:lnSpc>
                          <a:spcPts val="1700"/>
                        </a:lnSpc>
                      </a:pPr>
                      <a:r>
                        <a:rPr lang="en-US" sz="1600" b="1" i="0" u="none" strike="noStrike" dirty="0" smtClean="0">
                          <a:solidFill>
                            <a:schemeClr val="bg1"/>
                          </a:solidFill>
                          <a:effectLst/>
                          <a:latin typeface="Calibri" panose="020F0502020204030204" pitchFamily="34" charset="0"/>
                        </a:rPr>
                        <a:t>Medicare Enrollment</a:t>
                      </a:r>
                    </a:p>
                    <a:p>
                      <a:pPr algn="l" fontAlgn="t">
                        <a:lnSpc>
                          <a:spcPts val="1700"/>
                        </a:lnSpc>
                      </a:pPr>
                      <a:r>
                        <a:rPr lang="en-US" sz="1600" b="1" i="0" u="none" strike="noStrike" dirty="0" smtClean="0">
                          <a:solidFill>
                            <a:schemeClr val="bg1"/>
                          </a:solidFill>
                          <a:effectLst/>
                          <a:latin typeface="Calibri" panose="020F0502020204030204" pitchFamily="34" charset="0"/>
                        </a:rPr>
                        <a:t> (A or B)</a:t>
                      </a: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marL="285750" indent="-285750" algn="l" fontAlgn="t">
                        <a:lnSpc>
                          <a:spcPts val="1700"/>
                        </a:lnSpc>
                        <a:buFont typeface="Arial" panose="020B0604020202020204" pitchFamily="34" charset="0"/>
                        <a:buChar char="•"/>
                      </a:pPr>
                      <a:r>
                        <a:rPr lang="en-US" sz="1600" b="0" i="0" u="none" strike="noStrike" dirty="0" smtClean="0">
                          <a:solidFill>
                            <a:schemeClr val="bg1"/>
                          </a:solidFill>
                          <a:effectLst/>
                          <a:latin typeface="Calibri" panose="020F0502020204030204" pitchFamily="34" charset="0"/>
                        </a:rPr>
                        <a:t>Plan</a:t>
                      </a:r>
                      <a:r>
                        <a:rPr lang="en-US" sz="1600" b="0" i="0" u="none" strike="noStrike" baseline="0" dirty="0" smtClean="0">
                          <a:solidFill>
                            <a:schemeClr val="bg1"/>
                          </a:solidFill>
                          <a:effectLst/>
                          <a:latin typeface="Calibri" panose="020F0502020204030204" pitchFamily="34" charset="0"/>
                        </a:rPr>
                        <a:t> Sponsor funding continues</a:t>
                      </a:r>
                      <a:endParaRPr lang="en-US" sz="1600" b="0" i="0" u="none" strike="noStrike" dirty="0" smtClean="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marL="285750" marR="0" indent="-285750" algn="l" defTabSz="914400" rtl="0" eaLnBrk="1" fontAlgn="t" latinLnBrk="0" hangingPunct="1">
                        <a:lnSpc>
                          <a:spcPts val="1700"/>
                        </a:lnSpc>
                        <a:spcBef>
                          <a:spcPts val="0"/>
                        </a:spcBef>
                        <a:spcAft>
                          <a:spcPts val="0"/>
                        </a:spcAft>
                        <a:buClrTx/>
                        <a:buSzTx/>
                        <a:buFont typeface="Arial" panose="020B0604020202020204" pitchFamily="34" charset="0"/>
                        <a:buChar char="•"/>
                        <a:tabLst/>
                        <a:defRPr/>
                      </a:pPr>
                      <a:r>
                        <a:rPr lang="en-US" sz="1600" b="0" i="0" u="none" strike="noStrike" dirty="0" smtClean="0">
                          <a:solidFill>
                            <a:schemeClr val="bg1"/>
                          </a:solidFill>
                          <a:effectLst/>
                          <a:latin typeface="Calibri" panose="020F0502020204030204" pitchFamily="34" charset="0"/>
                        </a:rPr>
                        <a:t>Plan</a:t>
                      </a:r>
                      <a:r>
                        <a:rPr lang="en-US" sz="1600" b="0" i="0" u="none" strike="noStrike" baseline="0" dirty="0" smtClean="0">
                          <a:solidFill>
                            <a:schemeClr val="bg1"/>
                          </a:solidFill>
                          <a:effectLst/>
                          <a:latin typeface="Calibri" panose="020F0502020204030204" pitchFamily="34" charset="0"/>
                        </a:rPr>
                        <a:t> Sponsor and participant funding terminates</a:t>
                      </a:r>
                    </a:p>
                    <a:p>
                      <a:pPr marL="285750" marR="0" indent="-285750" algn="l" defTabSz="914400" rtl="0" eaLnBrk="1" fontAlgn="t" latinLnBrk="0" hangingPunct="1">
                        <a:lnSpc>
                          <a:spcPts val="1700"/>
                        </a:lnSpc>
                        <a:spcBef>
                          <a:spcPts val="0"/>
                        </a:spcBef>
                        <a:spcAft>
                          <a:spcPts val="0"/>
                        </a:spcAft>
                        <a:buClrTx/>
                        <a:buSzTx/>
                        <a:buFont typeface="Arial" panose="020B0604020202020204" pitchFamily="34" charset="0"/>
                        <a:buChar char="•"/>
                        <a:tabLst/>
                        <a:defRPr/>
                      </a:pPr>
                      <a:r>
                        <a:rPr lang="en-US" sz="1600" b="0" i="0" u="none" strike="noStrike" baseline="0" dirty="0" smtClean="0">
                          <a:solidFill>
                            <a:schemeClr val="bg1"/>
                          </a:solidFill>
                          <a:effectLst/>
                          <a:latin typeface="Calibri" panose="020F0502020204030204" pitchFamily="34" charset="0"/>
                        </a:rPr>
                        <a:t>Can use balance to pay for premiums</a:t>
                      </a:r>
                      <a:endParaRPr lang="en-US" sz="1600" b="0" i="0" u="none" strike="noStrike" dirty="0" smtClean="0">
                        <a:solidFill>
                          <a:schemeClr val="bg1"/>
                        </a:solidFill>
                        <a:effectLst/>
                        <a:latin typeface="Calibri" panose="020F0502020204030204" pitchFamily="34" charset="0"/>
                      </a:endParaRPr>
                    </a:p>
                  </a:txBody>
                  <a:tcP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bl>
          </a:graphicData>
        </a:graphic>
      </p:graphicFrame>
      <p:sp>
        <p:nvSpPr>
          <p:cNvPr id="5" name="TextBox 4"/>
          <p:cNvSpPr txBox="1"/>
          <p:nvPr/>
        </p:nvSpPr>
        <p:spPr>
          <a:xfrm>
            <a:off x="2446317" y="1515615"/>
            <a:ext cx="2926080" cy="400110"/>
          </a:xfrm>
          <a:prstGeom prst="rect">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dirty="0" err="1" smtClean="0">
                <a:effectLst>
                  <a:outerShdw blurRad="38100" dist="38100" dir="2700000" algn="tl">
                    <a:srgbClr val="000000">
                      <a:alpha val="43137"/>
                    </a:srgbClr>
                  </a:outerShdw>
                </a:effectLst>
                <a:latin typeface="Calibri" panose="020F0502020204030204" pitchFamily="34" charset="0"/>
              </a:rPr>
              <a:t>HealthFlex</a:t>
            </a:r>
            <a:r>
              <a:rPr lang="en-US" sz="2000" dirty="0" smtClean="0">
                <a:effectLst>
                  <a:outerShdw blurRad="38100" dist="38100" dir="2700000" algn="tl">
                    <a:srgbClr val="000000">
                      <a:alpha val="43137"/>
                    </a:srgbClr>
                  </a:outerShdw>
                </a:effectLst>
                <a:latin typeface="Calibri" panose="020F0502020204030204" pitchFamily="34" charset="0"/>
              </a:rPr>
              <a:t> HRA</a:t>
            </a:r>
            <a:endParaRPr lang="en-US" sz="2000" dirty="0">
              <a:effectLst>
                <a:outerShdw blurRad="38100" dist="38100" dir="2700000" algn="tl">
                  <a:srgbClr val="000000">
                    <a:alpha val="43137"/>
                  </a:srgbClr>
                </a:outerShdw>
              </a:effectLst>
              <a:latin typeface="Calibri" panose="020F0502020204030204" pitchFamily="34" charset="0"/>
            </a:endParaRPr>
          </a:p>
        </p:txBody>
      </p:sp>
      <p:sp>
        <p:nvSpPr>
          <p:cNvPr id="6" name="TextBox 5"/>
          <p:cNvSpPr txBox="1"/>
          <p:nvPr/>
        </p:nvSpPr>
        <p:spPr>
          <a:xfrm>
            <a:off x="5401220" y="1549544"/>
            <a:ext cx="3383280" cy="400110"/>
          </a:xfrm>
          <a:prstGeom prst="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dirty="0" err="1" smtClean="0">
                <a:effectLst>
                  <a:outerShdw blurRad="38100" dist="38100" dir="2700000" algn="tl">
                    <a:srgbClr val="000000">
                      <a:alpha val="43137"/>
                    </a:srgbClr>
                  </a:outerShdw>
                </a:effectLst>
                <a:latin typeface="Calibri" panose="020F0502020204030204" pitchFamily="34" charset="0"/>
              </a:rPr>
              <a:t>HealthFlex</a:t>
            </a:r>
            <a:r>
              <a:rPr lang="en-US" sz="2000" dirty="0" smtClean="0">
                <a:effectLst>
                  <a:outerShdw blurRad="38100" dist="38100" dir="2700000" algn="tl">
                    <a:srgbClr val="000000">
                      <a:alpha val="43137"/>
                    </a:srgbClr>
                  </a:outerShdw>
                </a:effectLst>
                <a:latin typeface="Calibri" panose="020F0502020204030204" pitchFamily="34" charset="0"/>
              </a:rPr>
              <a:t> HSA</a:t>
            </a:r>
            <a:endParaRPr lang="en-US" sz="20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01935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357297"/>
            <a:ext cx="8328802" cy="1031766"/>
          </a:xfrm>
        </p:spPr>
        <p:txBody>
          <a:bodyPr/>
          <a:lstStyle/>
          <a:p>
            <a:pPr>
              <a:lnSpc>
                <a:spcPts val="3900"/>
              </a:lnSpc>
            </a:pPr>
            <a:r>
              <a:rPr lang="en-US" dirty="0" smtClean="0">
                <a:latin typeface="Calibri" panose="020F0502020204030204" pitchFamily="34" charset="0"/>
              </a:rPr>
              <a:t>HRA vs. HSA—</a:t>
            </a:r>
            <a:br>
              <a:rPr lang="en-US" dirty="0" smtClean="0">
                <a:latin typeface="Calibri" panose="020F0502020204030204" pitchFamily="34" charset="0"/>
              </a:rPr>
            </a:br>
            <a:r>
              <a:rPr lang="en-US" dirty="0" smtClean="0">
                <a:latin typeface="Calibri" panose="020F0502020204030204" pitchFamily="34" charset="0"/>
              </a:rPr>
              <a:t>Expenses and Compatibility</a:t>
            </a:r>
            <a:endParaRPr lang="en-US" dirty="0">
              <a:latin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83675081"/>
              </p:ext>
            </p:extLst>
          </p:nvPr>
        </p:nvGraphicFramePr>
        <p:xfrm>
          <a:off x="760008" y="2145653"/>
          <a:ext cx="7431912" cy="4278629"/>
        </p:xfrm>
        <a:graphic>
          <a:graphicData uri="http://schemas.openxmlformats.org/drawingml/2006/table">
            <a:tbl>
              <a:tblPr firstRow="1" bandRow="1">
                <a:tableStyleId>{5940675A-B579-460E-94D1-54222C63F5DA}</a:tableStyleId>
              </a:tblPr>
              <a:tblGrid>
                <a:gridCol w="1781789"/>
                <a:gridCol w="2868863"/>
                <a:gridCol w="2781260"/>
              </a:tblGrid>
              <a:tr h="1005839">
                <a:tc>
                  <a:txBody>
                    <a:bodyPr/>
                    <a:lstStyle/>
                    <a:p>
                      <a:pPr algn="l" fontAlgn="ctr">
                        <a:lnSpc>
                          <a:spcPts val="1800"/>
                        </a:lnSpc>
                      </a:pPr>
                      <a:r>
                        <a:rPr lang="en-US" sz="1600" b="1" u="none" strike="noStrike" dirty="0" smtClean="0">
                          <a:solidFill>
                            <a:schemeClr val="bg1"/>
                          </a:solidFill>
                          <a:effectLst/>
                          <a:latin typeface="Calibri" panose="020F0502020204030204" pitchFamily="34" charset="0"/>
                        </a:rPr>
                        <a:t>Eligible Expenses (as standalone accounts)</a:t>
                      </a:r>
                      <a:endParaRPr lang="en-US" sz="1600" b="1"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fontAlgn="ctr">
                        <a:lnSpc>
                          <a:spcPts val="1800"/>
                        </a:lnSpc>
                      </a:pPr>
                      <a:r>
                        <a:rPr lang="en-US" sz="1600" b="0" u="none" strike="noStrike" dirty="0" smtClean="0">
                          <a:solidFill>
                            <a:schemeClr val="bg1"/>
                          </a:solidFill>
                          <a:effectLst/>
                          <a:latin typeface="Calibri" panose="020F0502020204030204" pitchFamily="34" charset="0"/>
                        </a:rPr>
                        <a:t>Medical, dental and</a:t>
                      </a:r>
                      <a:br>
                        <a:rPr lang="en-US" sz="1600" b="0" u="none" strike="noStrike" dirty="0" smtClean="0">
                          <a:solidFill>
                            <a:schemeClr val="bg1"/>
                          </a:solidFill>
                          <a:effectLst/>
                          <a:latin typeface="Calibri" panose="020F0502020204030204" pitchFamily="34" charset="0"/>
                        </a:rPr>
                      </a:br>
                      <a:r>
                        <a:rPr lang="en-US" sz="1600" b="0" u="none" strike="noStrike" dirty="0" smtClean="0">
                          <a:solidFill>
                            <a:schemeClr val="bg1"/>
                          </a:solidFill>
                          <a:effectLst/>
                          <a:latin typeface="Calibri" panose="020F0502020204030204" pitchFamily="34" charset="0"/>
                        </a:rPr>
                        <a:t>vision expenses</a:t>
                      </a:r>
                      <a:endParaRPr lang="en-US" sz="1600" b="0" i="0" u="none" strike="noStrike" dirty="0" smtClean="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l" fontAlgn="b">
                        <a:lnSpc>
                          <a:spcPts val="1800"/>
                        </a:lnSpc>
                      </a:pPr>
                      <a:r>
                        <a:rPr lang="en-US" sz="1600" u="none" strike="noStrike" dirty="0" smtClean="0">
                          <a:solidFill>
                            <a:schemeClr val="bg1"/>
                          </a:solidFill>
                          <a:effectLst/>
                          <a:latin typeface="Calibri" panose="020F0502020204030204" pitchFamily="34" charset="0"/>
                        </a:rPr>
                        <a:t>Medical,</a:t>
                      </a:r>
                      <a:r>
                        <a:rPr lang="en-US" sz="1600" u="none" strike="noStrike" baseline="0" dirty="0" smtClean="0">
                          <a:solidFill>
                            <a:schemeClr val="bg1"/>
                          </a:solidFill>
                          <a:effectLst/>
                          <a:latin typeface="Calibri" panose="020F0502020204030204" pitchFamily="34" charset="0"/>
                        </a:rPr>
                        <a:t> dental and</a:t>
                      </a:r>
                      <a:br>
                        <a:rPr lang="en-US" sz="1600" u="none" strike="noStrike" baseline="0" dirty="0" smtClean="0">
                          <a:solidFill>
                            <a:schemeClr val="bg1"/>
                          </a:solidFill>
                          <a:effectLst/>
                          <a:latin typeface="Calibri" panose="020F0502020204030204" pitchFamily="34" charset="0"/>
                        </a:rPr>
                      </a:br>
                      <a:r>
                        <a:rPr lang="en-US" sz="1600" u="none" strike="noStrike" baseline="0" dirty="0" smtClean="0">
                          <a:solidFill>
                            <a:schemeClr val="bg1"/>
                          </a:solidFill>
                          <a:effectLst/>
                          <a:latin typeface="Calibri" panose="020F0502020204030204" pitchFamily="34" charset="0"/>
                        </a:rPr>
                        <a:t>vision expenses</a:t>
                      </a:r>
                      <a:endParaRPr lang="en-US" sz="1600" b="0"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1257300">
                <a:tc>
                  <a:txBody>
                    <a:bodyPr/>
                    <a:lstStyle/>
                    <a:p>
                      <a:pPr algn="l" fontAlgn="ctr">
                        <a:lnSpc>
                          <a:spcPts val="1800"/>
                        </a:lnSpc>
                      </a:pPr>
                      <a:r>
                        <a:rPr lang="en-US" sz="1600" b="1" u="none" strike="noStrike" kern="1200" baseline="0" dirty="0" smtClean="0">
                          <a:solidFill>
                            <a:schemeClr val="bg1"/>
                          </a:solidFill>
                          <a:effectLst/>
                          <a:latin typeface="Calibri" panose="020F0502020204030204" pitchFamily="34" charset="0"/>
                        </a:rPr>
                        <a:t>Compatibility </a:t>
                      </a:r>
                      <a:r>
                        <a:rPr lang="en-US" sz="1600" b="1" u="none" strike="noStrike" dirty="0" smtClean="0">
                          <a:solidFill>
                            <a:schemeClr val="bg1"/>
                          </a:solidFill>
                          <a:effectLst/>
                          <a:latin typeface="Calibri" panose="020F0502020204030204" pitchFamily="34" charset="0"/>
                        </a:rPr>
                        <a:t>with Flexible</a:t>
                      </a:r>
                      <a:r>
                        <a:rPr lang="en-US" sz="1600" b="1" u="none" strike="noStrike" baseline="0" dirty="0" smtClean="0">
                          <a:solidFill>
                            <a:schemeClr val="bg1"/>
                          </a:solidFill>
                          <a:effectLst/>
                          <a:latin typeface="Calibri" panose="020F0502020204030204" pitchFamily="34" charset="0"/>
                        </a:rPr>
                        <a:t> Spending Account (MRA)</a:t>
                      </a:r>
                      <a:endParaRPr lang="en-US" sz="1600" b="1" i="0" u="none" strike="noStrike" dirty="0" smtClean="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fontAlgn="ctr">
                        <a:lnSpc>
                          <a:spcPts val="1800"/>
                        </a:lnSpc>
                      </a:pPr>
                      <a:r>
                        <a:rPr lang="en-US" sz="1600" b="0" u="none" strike="noStrike" dirty="0" smtClean="0">
                          <a:solidFill>
                            <a:schemeClr val="bg1"/>
                          </a:solidFill>
                          <a:effectLst/>
                          <a:latin typeface="Calibri" panose="020F0502020204030204" pitchFamily="34" charset="0"/>
                        </a:rPr>
                        <a:t>Yes.  Account</a:t>
                      </a:r>
                      <a:r>
                        <a:rPr lang="en-US" sz="1600" b="0" u="none" strike="noStrike" baseline="0" dirty="0" smtClean="0">
                          <a:solidFill>
                            <a:schemeClr val="bg1"/>
                          </a:solidFill>
                          <a:effectLst/>
                          <a:latin typeface="Calibri" panose="020F0502020204030204" pitchFamily="34" charset="0"/>
                        </a:rPr>
                        <a:t> can be used </a:t>
                      </a:r>
                      <a:br>
                        <a:rPr lang="en-US" sz="1600" b="0" u="none" strike="noStrike" baseline="0" dirty="0" smtClean="0">
                          <a:solidFill>
                            <a:schemeClr val="bg1"/>
                          </a:solidFill>
                          <a:effectLst/>
                          <a:latin typeface="Calibri" panose="020F0502020204030204" pitchFamily="34" charset="0"/>
                        </a:rPr>
                      </a:br>
                      <a:r>
                        <a:rPr lang="en-US" sz="1600" b="0" u="none" strike="noStrike" baseline="0" dirty="0" smtClean="0">
                          <a:solidFill>
                            <a:schemeClr val="bg1"/>
                          </a:solidFill>
                          <a:effectLst/>
                          <a:latin typeface="Calibri" panose="020F0502020204030204" pitchFamily="34" charset="0"/>
                        </a:rPr>
                        <a:t>for eligible medical, dental</a:t>
                      </a:r>
                      <a:br>
                        <a:rPr lang="en-US" sz="1600" b="0" u="none" strike="noStrike" baseline="0" dirty="0" smtClean="0">
                          <a:solidFill>
                            <a:schemeClr val="bg1"/>
                          </a:solidFill>
                          <a:effectLst/>
                          <a:latin typeface="Calibri" panose="020F0502020204030204" pitchFamily="34" charset="0"/>
                        </a:rPr>
                      </a:br>
                      <a:r>
                        <a:rPr lang="en-US" sz="1600" b="0" u="none" strike="noStrike" baseline="0" dirty="0" smtClean="0">
                          <a:solidFill>
                            <a:schemeClr val="bg1"/>
                          </a:solidFill>
                          <a:effectLst/>
                          <a:latin typeface="Calibri" panose="020F0502020204030204" pitchFamily="34" charset="0"/>
                        </a:rPr>
                        <a:t>and vision expenses</a:t>
                      </a:r>
                      <a:endParaRPr lang="en-US" sz="1600" b="0" i="0" u="none" strike="noStrike" dirty="0" smtClean="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marL="0" marR="0" indent="0" algn="l" defTabSz="914400" rtl="0" eaLnBrk="1" fontAlgn="b" latinLnBrk="0" hangingPunct="1">
                        <a:lnSpc>
                          <a:spcPts val="1800"/>
                        </a:lnSpc>
                        <a:spcBef>
                          <a:spcPts val="0"/>
                        </a:spcBef>
                        <a:spcAft>
                          <a:spcPts val="0"/>
                        </a:spcAft>
                        <a:buClrTx/>
                        <a:buSzTx/>
                        <a:buFontTx/>
                        <a:buNone/>
                        <a:tabLst/>
                        <a:defRPr/>
                      </a:pPr>
                      <a:r>
                        <a:rPr lang="en-US" sz="1600" b="0" u="none" strike="noStrike" dirty="0" smtClean="0">
                          <a:solidFill>
                            <a:schemeClr val="bg1"/>
                          </a:solidFill>
                          <a:effectLst/>
                          <a:latin typeface="Calibri" panose="020F0502020204030204" pitchFamily="34" charset="0"/>
                        </a:rPr>
                        <a:t>Yes.  MRA can be</a:t>
                      </a:r>
                      <a:r>
                        <a:rPr lang="en-US" sz="1600" b="0" u="none" strike="noStrike" baseline="0" dirty="0" smtClean="0">
                          <a:solidFill>
                            <a:schemeClr val="bg1"/>
                          </a:solidFill>
                          <a:effectLst/>
                          <a:latin typeface="Calibri" panose="020F0502020204030204" pitchFamily="34" charset="0"/>
                        </a:rPr>
                        <a:t> used for </a:t>
                      </a:r>
                      <a:br>
                        <a:rPr lang="en-US" sz="1600" b="0" u="none" strike="noStrike" baseline="0" dirty="0" smtClean="0">
                          <a:solidFill>
                            <a:schemeClr val="bg1"/>
                          </a:solidFill>
                          <a:effectLst/>
                          <a:latin typeface="Calibri" panose="020F0502020204030204" pitchFamily="34" charset="0"/>
                        </a:rPr>
                      </a:br>
                      <a:r>
                        <a:rPr lang="en-US" sz="1600" b="1" u="none" strike="noStrike" baseline="0" dirty="0" smtClean="0">
                          <a:solidFill>
                            <a:srgbClr val="006600"/>
                          </a:solidFill>
                          <a:effectLst/>
                          <a:latin typeface="Calibri" panose="020F0502020204030204" pitchFamily="34" charset="0"/>
                        </a:rPr>
                        <a:t>dental and vision expenses </a:t>
                      </a:r>
                      <a:br>
                        <a:rPr lang="en-US" sz="1600" b="1" u="none" strike="noStrike" baseline="0" dirty="0" smtClean="0">
                          <a:solidFill>
                            <a:srgbClr val="006600"/>
                          </a:solidFill>
                          <a:effectLst/>
                          <a:latin typeface="Calibri" panose="020F0502020204030204" pitchFamily="34" charset="0"/>
                        </a:rPr>
                      </a:br>
                      <a:r>
                        <a:rPr lang="en-US" sz="1600" b="1" u="none" strike="noStrike" baseline="0" dirty="0" smtClean="0">
                          <a:solidFill>
                            <a:srgbClr val="006600"/>
                          </a:solidFill>
                          <a:effectLst/>
                          <a:latin typeface="Calibri" panose="020F0502020204030204" pitchFamily="34" charset="0"/>
                        </a:rPr>
                        <a:t>only (limited use)</a:t>
                      </a:r>
                      <a:endParaRPr lang="en-US" sz="1600" b="1" i="1" u="none" strike="noStrike" dirty="0">
                        <a:solidFill>
                          <a:srgbClr val="006600"/>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850900">
                <a:tc>
                  <a:txBody>
                    <a:bodyPr/>
                    <a:lstStyle/>
                    <a:p>
                      <a:pPr algn="l" fontAlgn="ctr">
                        <a:lnSpc>
                          <a:spcPts val="1800"/>
                        </a:lnSpc>
                      </a:pPr>
                      <a:r>
                        <a:rPr lang="en-US" sz="1600" b="1" u="none" strike="noStrike" kern="1200" baseline="0" dirty="0" smtClean="0">
                          <a:solidFill>
                            <a:schemeClr val="bg1"/>
                          </a:solidFill>
                          <a:effectLst/>
                          <a:latin typeface="Calibri" panose="020F0502020204030204" pitchFamily="34" charset="0"/>
                        </a:rPr>
                        <a:t>Compatibility </a:t>
                      </a:r>
                      <a:r>
                        <a:rPr lang="en-US" sz="1600" b="1" u="none" strike="noStrike" dirty="0" smtClean="0">
                          <a:solidFill>
                            <a:schemeClr val="bg1"/>
                          </a:solidFill>
                          <a:effectLst/>
                          <a:latin typeface="Calibri" panose="020F0502020204030204" pitchFamily="34" charset="0"/>
                        </a:rPr>
                        <a:t> with HRA (participant or spouse)</a:t>
                      </a:r>
                      <a:endParaRPr lang="en-US" sz="1600" b="1"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fontAlgn="ctr">
                        <a:lnSpc>
                          <a:spcPts val="1800"/>
                        </a:lnSpc>
                      </a:pPr>
                      <a:endParaRPr lang="en-US" sz="1600" b="0" i="0" u="none" strike="noStrike" dirty="0" smtClean="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marL="0" marR="0" indent="0" algn="l" defTabSz="914400" rtl="0" eaLnBrk="1" fontAlgn="b" latinLnBrk="0" hangingPunct="1">
                        <a:lnSpc>
                          <a:spcPts val="1800"/>
                        </a:lnSpc>
                        <a:spcBef>
                          <a:spcPts val="0"/>
                        </a:spcBef>
                        <a:spcAft>
                          <a:spcPts val="0"/>
                        </a:spcAft>
                        <a:buClrTx/>
                        <a:buSzTx/>
                        <a:buFontTx/>
                        <a:buNone/>
                        <a:tabLst/>
                        <a:defRPr/>
                      </a:pPr>
                      <a:r>
                        <a:rPr lang="en-US" sz="1600" b="0" u="none" strike="noStrike" dirty="0" smtClean="0">
                          <a:solidFill>
                            <a:schemeClr val="bg1"/>
                          </a:solidFill>
                          <a:effectLst/>
                          <a:latin typeface="Calibri" panose="020F0502020204030204" pitchFamily="34" charset="0"/>
                        </a:rPr>
                        <a:t>Yes.   HRA can be used for</a:t>
                      </a:r>
                      <a:br>
                        <a:rPr lang="en-US" sz="1600" b="0" u="none" strike="noStrike" dirty="0" smtClean="0">
                          <a:solidFill>
                            <a:schemeClr val="bg1"/>
                          </a:solidFill>
                          <a:effectLst/>
                          <a:latin typeface="Calibri" panose="020F0502020204030204" pitchFamily="34" charset="0"/>
                        </a:rPr>
                      </a:br>
                      <a:r>
                        <a:rPr lang="en-US" sz="1600" b="1" u="none" strike="noStrike" dirty="0" smtClean="0">
                          <a:solidFill>
                            <a:srgbClr val="006600"/>
                          </a:solidFill>
                          <a:effectLst/>
                          <a:latin typeface="Calibri" panose="020F0502020204030204" pitchFamily="34" charset="0"/>
                        </a:rPr>
                        <a:t>dental and vision expenses </a:t>
                      </a:r>
                      <a:br>
                        <a:rPr lang="en-US" sz="1600" b="1" u="none" strike="noStrike" dirty="0" smtClean="0">
                          <a:solidFill>
                            <a:srgbClr val="006600"/>
                          </a:solidFill>
                          <a:effectLst/>
                          <a:latin typeface="Calibri" panose="020F0502020204030204" pitchFamily="34" charset="0"/>
                        </a:rPr>
                      </a:br>
                      <a:r>
                        <a:rPr lang="en-US" sz="1600" b="1" u="none" strike="noStrike" dirty="0" smtClean="0">
                          <a:solidFill>
                            <a:srgbClr val="006600"/>
                          </a:solidFill>
                          <a:effectLst/>
                          <a:latin typeface="Calibri" panose="020F0502020204030204" pitchFamily="34" charset="0"/>
                        </a:rPr>
                        <a:t>only (limited</a:t>
                      </a:r>
                      <a:r>
                        <a:rPr lang="en-US" sz="1600" b="1" u="none" strike="noStrike" baseline="0" dirty="0" smtClean="0">
                          <a:solidFill>
                            <a:srgbClr val="006600"/>
                          </a:solidFill>
                          <a:effectLst/>
                          <a:latin typeface="Calibri" panose="020F0502020204030204" pitchFamily="34" charset="0"/>
                        </a:rPr>
                        <a:t> use)</a:t>
                      </a:r>
                      <a:endParaRPr lang="en-US" sz="1600" b="1" i="1" u="none" strike="noStrike" dirty="0">
                        <a:solidFill>
                          <a:srgbClr val="006600"/>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r h="673100">
                <a:tc>
                  <a:txBody>
                    <a:bodyPr/>
                    <a:lstStyle/>
                    <a:p>
                      <a:pPr algn="l" fontAlgn="ctr">
                        <a:lnSpc>
                          <a:spcPts val="1800"/>
                        </a:lnSpc>
                      </a:pPr>
                      <a:r>
                        <a:rPr lang="en-US" sz="1600" b="1" u="none" strike="noStrike" kern="1200" baseline="0" dirty="0" smtClean="0">
                          <a:solidFill>
                            <a:schemeClr val="bg1"/>
                          </a:solidFill>
                          <a:effectLst/>
                          <a:latin typeface="Calibri" panose="020F0502020204030204" pitchFamily="34" charset="0"/>
                        </a:rPr>
                        <a:t>Compatibility </a:t>
                      </a:r>
                      <a:r>
                        <a:rPr lang="en-US" sz="1600" b="1" u="none" strike="noStrike" dirty="0" smtClean="0">
                          <a:solidFill>
                            <a:schemeClr val="bg1"/>
                          </a:solidFill>
                          <a:effectLst/>
                          <a:latin typeface="Calibri" panose="020F0502020204030204" pitchFamily="34" charset="0"/>
                        </a:rPr>
                        <a:t> with HSA (participant or spouse)</a:t>
                      </a:r>
                      <a:endParaRPr lang="en-US" sz="1600" b="1"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fontAlgn="ctr">
                        <a:lnSpc>
                          <a:spcPts val="1800"/>
                        </a:lnSpc>
                      </a:pPr>
                      <a:r>
                        <a:rPr lang="en-US" sz="1600" b="0" u="none" strike="noStrike" dirty="0" smtClean="0">
                          <a:solidFill>
                            <a:schemeClr val="bg1"/>
                          </a:solidFill>
                          <a:effectLst/>
                          <a:latin typeface="Calibri" panose="020F0502020204030204" pitchFamily="34" charset="0"/>
                        </a:rPr>
                        <a:t>Yes.  HRA can be used for </a:t>
                      </a:r>
                      <a:br>
                        <a:rPr lang="en-US" sz="1600" b="0" u="none" strike="noStrike" dirty="0" smtClean="0">
                          <a:solidFill>
                            <a:schemeClr val="bg1"/>
                          </a:solidFill>
                          <a:effectLst/>
                          <a:latin typeface="Calibri" panose="020F0502020204030204" pitchFamily="34" charset="0"/>
                        </a:rPr>
                      </a:br>
                      <a:r>
                        <a:rPr lang="en-US" sz="1600" b="1" u="none" strike="noStrike" dirty="0" smtClean="0">
                          <a:solidFill>
                            <a:srgbClr val="6600CC"/>
                          </a:solidFill>
                          <a:effectLst/>
                          <a:latin typeface="Calibri" panose="020F0502020204030204" pitchFamily="34" charset="0"/>
                        </a:rPr>
                        <a:t>dental</a:t>
                      </a:r>
                      <a:r>
                        <a:rPr lang="en-US" sz="1600" b="1" u="none" strike="noStrike" baseline="0" dirty="0" smtClean="0">
                          <a:solidFill>
                            <a:srgbClr val="6600CC"/>
                          </a:solidFill>
                          <a:effectLst/>
                          <a:latin typeface="Calibri" panose="020F0502020204030204" pitchFamily="34" charset="0"/>
                        </a:rPr>
                        <a:t> and vision expenses </a:t>
                      </a:r>
                      <a:br>
                        <a:rPr lang="en-US" sz="1600" b="1" u="none" strike="noStrike" baseline="0" dirty="0" smtClean="0">
                          <a:solidFill>
                            <a:srgbClr val="6600CC"/>
                          </a:solidFill>
                          <a:effectLst/>
                          <a:latin typeface="Calibri" panose="020F0502020204030204" pitchFamily="34" charset="0"/>
                        </a:rPr>
                      </a:br>
                      <a:r>
                        <a:rPr lang="en-US" sz="1600" b="1" u="none" strike="noStrike" baseline="0" dirty="0" smtClean="0">
                          <a:solidFill>
                            <a:srgbClr val="6600CC"/>
                          </a:solidFill>
                          <a:effectLst/>
                          <a:latin typeface="Calibri" panose="020F0502020204030204" pitchFamily="34" charset="0"/>
                        </a:rPr>
                        <a:t>only (limited use)</a:t>
                      </a:r>
                      <a:endParaRPr lang="en-US" sz="1600" b="1" i="1" u="none" strike="noStrike" dirty="0" smtClean="0">
                        <a:solidFill>
                          <a:srgbClr val="6600CC"/>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marL="0" marR="0" indent="0" algn="l" defTabSz="914400" rtl="0" eaLnBrk="1" fontAlgn="b" latinLnBrk="0" hangingPunct="1">
                        <a:lnSpc>
                          <a:spcPts val="1800"/>
                        </a:lnSpc>
                        <a:spcBef>
                          <a:spcPts val="0"/>
                        </a:spcBef>
                        <a:spcAft>
                          <a:spcPts val="0"/>
                        </a:spcAft>
                        <a:buClrTx/>
                        <a:buSzTx/>
                        <a:buFontTx/>
                        <a:buNone/>
                        <a:tabLst/>
                        <a:defRPr/>
                      </a:pPr>
                      <a:endParaRPr lang="en-US" sz="1600" b="0" i="1" u="sng"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EBFFEB"/>
                    </a:solidFill>
                  </a:tcPr>
                </a:tc>
              </a:tr>
            </a:tbl>
          </a:graphicData>
        </a:graphic>
      </p:graphicFrame>
      <p:sp>
        <p:nvSpPr>
          <p:cNvPr id="5" name="TextBox 4"/>
          <p:cNvSpPr txBox="1"/>
          <p:nvPr/>
        </p:nvSpPr>
        <p:spPr>
          <a:xfrm>
            <a:off x="2565067" y="1745543"/>
            <a:ext cx="2834640" cy="400110"/>
          </a:xfrm>
          <a:prstGeom prst="rect">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dirty="0" err="1" smtClean="0">
                <a:effectLst>
                  <a:outerShdw blurRad="38100" dist="38100" dir="2700000" algn="tl">
                    <a:srgbClr val="000000">
                      <a:alpha val="43137"/>
                    </a:srgbClr>
                  </a:outerShdw>
                </a:effectLst>
                <a:latin typeface="Calibri" panose="020F0502020204030204" pitchFamily="34" charset="0"/>
              </a:rPr>
              <a:t>HealthFlex</a:t>
            </a:r>
            <a:r>
              <a:rPr lang="en-US" sz="2000" dirty="0" smtClean="0">
                <a:effectLst>
                  <a:outerShdw blurRad="38100" dist="38100" dir="2700000" algn="tl">
                    <a:srgbClr val="000000">
                      <a:alpha val="43137"/>
                    </a:srgbClr>
                  </a:outerShdw>
                </a:effectLst>
                <a:latin typeface="Calibri" panose="020F0502020204030204" pitchFamily="34" charset="0"/>
              </a:rPr>
              <a:t> HRA</a:t>
            </a:r>
            <a:endParaRPr lang="en-US" sz="2000" dirty="0">
              <a:effectLst>
                <a:outerShdw blurRad="38100" dist="38100" dir="2700000" algn="tl">
                  <a:srgbClr val="000000">
                    <a:alpha val="43137"/>
                  </a:srgbClr>
                </a:outerShdw>
              </a:effectLst>
              <a:latin typeface="Calibri" panose="020F0502020204030204" pitchFamily="34" charset="0"/>
            </a:endParaRPr>
          </a:p>
        </p:txBody>
      </p:sp>
      <p:sp>
        <p:nvSpPr>
          <p:cNvPr id="6" name="TextBox 5"/>
          <p:cNvSpPr txBox="1"/>
          <p:nvPr/>
        </p:nvSpPr>
        <p:spPr>
          <a:xfrm>
            <a:off x="5448720" y="1745543"/>
            <a:ext cx="2743200" cy="400110"/>
          </a:xfrm>
          <a:prstGeom prst="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dirty="0" err="1" smtClean="0">
                <a:effectLst>
                  <a:outerShdw blurRad="38100" dist="38100" dir="2700000" algn="tl">
                    <a:srgbClr val="000000">
                      <a:alpha val="43137"/>
                    </a:srgbClr>
                  </a:outerShdw>
                </a:effectLst>
                <a:latin typeface="Calibri" panose="020F0502020204030204" pitchFamily="34" charset="0"/>
              </a:rPr>
              <a:t>HealthFlex</a:t>
            </a:r>
            <a:r>
              <a:rPr lang="en-US" sz="2000" dirty="0" smtClean="0">
                <a:effectLst>
                  <a:outerShdw blurRad="38100" dist="38100" dir="2700000" algn="tl">
                    <a:srgbClr val="000000">
                      <a:alpha val="43137"/>
                    </a:srgbClr>
                  </a:outerShdw>
                </a:effectLst>
                <a:latin typeface="Calibri" panose="020F0502020204030204" pitchFamily="34" charset="0"/>
              </a:rPr>
              <a:t> HSA</a:t>
            </a:r>
            <a:endParaRPr lang="en-US" sz="20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4435663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357296"/>
            <a:ext cx="8062102" cy="1242903"/>
          </a:xfrm>
        </p:spPr>
        <p:txBody>
          <a:bodyPr/>
          <a:lstStyle/>
          <a:p>
            <a:pPr>
              <a:lnSpc>
                <a:spcPts val="3900"/>
              </a:lnSpc>
            </a:pPr>
            <a:r>
              <a:rPr lang="en-US" dirty="0" smtClean="0">
                <a:latin typeface="Calibri" panose="020F0502020204030204" pitchFamily="34" charset="0"/>
              </a:rPr>
              <a:t>HRA vs HSA— </a:t>
            </a:r>
            <a:br>
              <a:rPr lang="en-US" dirty="0" smtClean="0">
                <a:latin typeface="Calibri" panose="020F0502020204030204" pitchFamily="34" charset="0"/>
              </a:rPr>
            </a:br>
            <a:r>
              <a:rPr lang="en-US" dirty="0" smtClean="0">
                <a:latin typeface="Calibri" panose="020F0502020204030204" pitchFamily="34" charset="0"/>
              </a:rPr>
              <a:t>Carryover and Termination</a:t>
            </a:r>
            <a:endParaRPr lang="en-US" dirty="0">
              <a:latin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3381435"/>
              </p:ext>
            </p:extLst>
          </p:nvPr>
        </p:nvGraphicFramePr>
        <p:xfrm>
          <a:off x="784616" y="2479755"/>
          <a:ext cx="7111278" cy="3371438"/>
        </p:xfrm>
        <a:graphic>
          <a:graphicData uri="http://schemas.openxmlformats.org/drawingml/2006/table">
            <a:tbl>
              <a:tblPr firstRow="1" bandRow="1">
                <a:tableStyleId>{5940675A-B579-460E-94D1-54222C63F5DA}</a:tableStyleId>
              </a:tblPr>
              <a:tblGrid>
                <a:gridCol w="1972953"/>
                <a:gridCol w="2510147"/>
                <a:gridCol w="2628178"/>
              </a:tblGrid>
              <a:tr h="97691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u="none" strike="noStrike" dirty="0" smtClean="0">
                          <a:solidFill>
                            <a:schemeClr val="bg1"/>
                          </a:solidFill>
                          <a:effectLst/>
                          <a:latin typeface="Calibri" panose="020F0502020204030204" pitchFamily="34" charset="0"/>
                        </a:rPr>
                        <a:t>Carryover </a:t>
                      </a:r>
                      <a:br>
                        <a:rPr lang="en-US" sz="1600" b="1" u="none" strike="noStrike" dirty="0" smtClean="0">
                          <a:solidFill>
                            <a:schemeClr val="bg1"/>
                          </a:solidFill>
                          <a:effectLst/>
                          <a:latin typeface="Calibri" panose="020F0502020204030204" pitchFamily="34" charset="0"/>
                        </a:rPr>
                      </a:br>
                      <a:r>
                        <a:rPr lang="en-US" sz="1600" b="1" u="none" strike="noStrike" dirty="0" smtClean="0">
                          <a:solidFill>
                            <a:schemeClr val="bg1"/>
                          </a:solidFill>
                          <a:effectLst/>
                          <a:latin typeface="Calibri" panose="020F0502020204030204" pitchFamily="34" charset="0"/>
                        </a:rPr>
                        <a:t>at year-end</a:t>
                      </a:r>
                      <a:endParaRPr lang="en-US" sz="1600" b="1" i="0" u="none" strike="noStrike" dirty="0" smtClean="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u="none" strike="noStrike" dirty="0" smtClean="0">
                          <a:solidFill>
                            <a:schemeClr val="bg1"/>
                          </a:solidFill>
                          <a:effectLst/>
                          <a:latin typeface="Calibri" panose="020F0502020204030204" pitchFamily="34" charset="0"/>
                        </a:rPr>
                        <a:t>Unused accumulated balance carries over year </a:t>
                      </a:r>
                      <a:br>
                        <a:rPr lang="en-US" sz="1600" u="none" strike="noStrike" dirty="0" smtClean="0">
                          <a:solidFill>
                            <a:schemeClr val="bg1"/>
                          </a:solidFill>
                          <a:effectLst/>
                          <a:latin typeface="Calibri" panose="020F0502020204030204" pitchFamily="34" charset="0"/>
                        </a:rPr>
                      </a:br>
                      <a:r>
                        <a:rPr lang="en-US" sz="1600" u="none" strike="noStrike" dirty="0" smtClean="0">
                          <a:solidFill>
                            <a:schemeClr val="bg1"/>
                          </a:solidFill>
                          <a:effectLst/>
                          <a:latin typeface="Calibri" panose="020F0502020204030204" pitchFamily="34" charset="0"/>
                        </a:rPr>
                        <a:t>to year with no limit</a:t>
                      </a:r>
                      <a:endParaRPr lang="en-US" sz="1600" b="0" i="0" u="none" strike="noStrike" dirty="0" smtClean="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u="none" strike="noStrike" dirty="0" smtClean="0">
                          <a:solidFill>
                            <a:schemeClr val="bg1"/>
                          </a:solidFill>
                          <a:effectLst/>
                          <a:latin typeface="Calibri" panose="020F0502020204030204" pitchFamily="34" charset="0"/>
                        </a:rPr>
                        <a:t>Unused accumulated balance</a:t>
                      </a:r>
                      <a:br>
                        <a:rPr lang="en-US" sz="1600" u="none" strike="noStrike" dirty="0" smtClean="0">
                          <a:solidFill>
                            <a:schemeClr val="bg1"/>
                          </a:solidFill>
                          <a:effectLst/>
                          <a:latin typeface="Calibri" panose="020F0502020204030204" pitchFamily="34" charset="0"/>
                        </a:rPr>
                      </a:br>
                      <a:r>
                        <a:rPr lang="en-US" sz="1600" u="none" strike="noStrike" dirty="0" smtClean="0">
                          <a:solidFill>
                            <a:schemeClr val="bg1"/>
                          </a:solidFill>
                          <a:effectLst/>
                          <a:latin typeface="Calibri" panose="020F0502020204030204" pitchFamily="34" charset="0"/>
                        </a:rPr>
                        <a:t>carries over year to year</a:t>
                      </a:r>
                      <a:br>
                        <a:rPr lang="en-US" sz="1600" u="none" strike="noStrike" dirty="0" smtClean="0">
                          <a:solidFill>
                            <a:schemeClr val="bg1"/>
                          </a:solidFill>
                          <a:effectLst/>
                          <a:latin typeface="Calibri" panose="020F0502020204030204" pitchFamily="34" charset="0"/>
                        </a:rPr>
                      </a:br>
                      <a:r>
                        <a:rPr lang="en-US" sz="1600" u="none" strike="noStrike" dirty="0" smtClean="0">
                          <a:solidFill>
                            <a:schemeClr val="bg1"/>
                          </a:solidFill>
                          <a:effectLst/>
                          <a:latin typeface="Calibri" panose="020F0502020204030204" pitchFamily="34" charset="0"/>
                        </a:rPr>
                        <a:t>with no limit</a:t>
                      </a:r>
                      <a:endParaRPr lang="en-US" sz="1600" b="0" i="0" u="none" strike="noStrike" dirty="0" smtClean="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tcPr>
                </a:tc>
              </a:tr>
              <a:tr h="997528">
                <a:tc>
                  <a:txBody>
                    <a:bodyPr/>
                    <a:lstStyle/>
                    <a:p>
                      <a:pPr algn="l" fontAlgn="ctr"/>
                      <a:r>
                        <a:rPr lang="en-US" sz="1600" b="1" u="none" strike="noStrike" dirty="0" smtClean="0">
                          <a:solidFill>
                            <a:schemeClr val="bg1"/>
                          </a:solidFill>
                          <a:effectLst/>
                          <a:latin typeface="Calibri" panose="020F0502020204030204" pitchFamily="34" charset="0"/>
                        </a:rPr>
                        <a:t>If you lose</a:t>
                      </a:r>
                      <a:br>
                        <a:rPr lang="en-US" sz="1600" b="1" u="none" strike="noStrike" dirty="0" smtClean="0">
                          <a:solidFill>
                            <a:schemeClr val="bg1"/>
                          </a:solidFill>
                          <a:effectLst/>
                          <a:latin typeface="Calibri" panose="020F0502020204030204" pitchFamily="34" charset="0"/>
                        </a:rPr>
                      </a:br>
                      <a:r>
                        <a:rPr lang="en-US" sz="1600" b="1" u="none" strike="noStrike" dirty="0" err="1" smtClean="0">
                          <a:solidFill>
                            <a:schemeClr val="bg1"/>
                          </a:solidFill>
                          <a:effectLst/>
                          <a:latin typeface="Calibri" panose="020F0502020204030204" pitchFamily="34" charset="0"/>
                        </a:rPr>
                        <a:t>HealthFlex</a:t>
                      </a:r>
                      <a:r>
                        <a:rPr lang="en-US" sz="1600" b="1" u="none" strike="noStrike" baseline="0" dirty="0" smtClean="0">
                          <a:solidFill>
                            <a:schemeClr val="bg1"/>
                          </a:solidFill>
                          <a:effectLst/>
                          <a:latin typeface="Calibri" panose="020F0502020204030204" pitchFamily="34" charset="0"/>
                        </a:rPr>
                        <a:t> eligibility (but still with UMC)</a:t>
                      </a:r>
                      <a:endParaRPr lang="en-US" sz="1600" b="1"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fontAlgn="t"/>
                      <a:r>
                        <a:rPr lang="en-US" sz="1600" u="none" strike="noStrike" dirty="0" smtClean="0">
                          <a:solidFill>
                            <a:schemeClr val="bg1"/>
                          </a:solidFill>
                          <a:effectLst/>
                          <a:latin typeface="Calibri" panose="020F0502020204030204" pitchFamily="34" charset="0"/>
                        </a:rPr>
                        <a:t>Unused </a:t>
                      </a:r>
                      <a:r>
                        <a:rPr lang="en-US" sz="1600" u="none" strike="noStrike" dirty="0">
                          <a:solidFill>
                            <a:schemeClr val="bg1"/>
                          </a:solidFill>
                          <a:effectLst/>
                          <a:latin typeface="Calibri" panose="020F0502020204030204" pitchFamily="34" charset="0"/>
                        </a:rPr>
                        <a:t>balance is </a:t>
                      </a:r>
                      <a:r>
                        <a:rPr lang="en-US" sz="1600" u="none" strike="noStrike" dirty="0" smtClean="0">
                          <a:solidFill>
                            <a:schemeClr val="bg1"/>
                          </a:solidFill>
                          <a:effectLst/>
                          <a:latin typeface="Calibri" panose="020F0502020204030204" pitchFamily="34" charset="0"/>
                        </a:rPr>
                        <a:t>available until no longer affiliated with UMC </a:t>
                      </a:r>
                      <a:endParaRPr lang="en-US" sz="1600" b="0"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l" fontAlgn="t"/>
                      <a:r>
                        <a:rPr lang="en-US" sz="1600" u="none" strike="noStrike" dirty="0">
                          <a:solidFill>
                            <a:schemeClr val="bg1"/>
                          </a:solidFill>
                          <a:effectLst/>
                          <a:latin typeface="Calibri" panose="020F0502020204030204" pitchFamily="34" charset="0"/>
                        </a:rPr>
                        <a:t>Unused balance is </a:t>
                      </a:r>
                      <a:r>
                        <a:rPr lang="en-US" sz="1600" u="none" strike="noStrike" dirty="0" smtClean="0">
                          <a:solidFill>
                            <a:schemeClr val="bg1"/>
                          </a:solidFill>
                          <a:effectLst/>
                          <a:latin typeface="Calibri" panose="020F0502020204030204" pitchFamily="34" charset="0"/>
                        </a:rPr>
                        <a:t>portable; </a:t>
                      </a:r>
                      <a:br>
                        <a:rPr lang="en-US" sz="1600" u="none" strike="noStrike" dirty="0" smtClean="0">
                          <a:solidFill>
                            <a:schemeClr val="bg1"/>
                          </a:solidFill>
                          <a:effectLst/>
                          <a:latin typeface="Calibri" panose="020F0502020204030204" pitchFamily="34" charset="0"/>
                        </a:rPr>
                      </a:br>
                      <a:r>
                        <a:rPr lang="en-US" sz="1600" u="none" strike="noStrike" dirty="0" smtClean="0">
                          <a:solidFill>
                            <a:schemeClr val="bg1"/>
                          </a:solidFill>
                          <a:effectLst/>
                          <a:latin typeface="Calibri" panose="020F0502020204030204" pitchFamily="34" charset="0"/>
                        </a:rPr>
                        <a:t>remains </a:t>
                      </a:r>
                      <a:r>
                        <a:rPr lang="en-US" sz="1600" u="none" strike="noStrike" dirty="0">
                          <a:solidFill>
                            <a:schemeClr val="bg1"/>
                          </a:solidFill>
                          <a:effectLst/>
                          <a:latin typeface="Calibri" panose="020F0502020204030204" pitchFamily="34" charset="0"/>
                        </a:rPr>
                        <a:t>with the participant </a:t>
                      </a:r>
                      <a:r>
                        <a:rPr lang="en-US" sz="1600" u="none" strike="noStrike" dirty="0" smtClean="0">
                          <a:solidFill>
                            <a:schemeClr val="bg1"/>
                          </a:solidFill>
                          <a:effectLst/>
                          <a:latin typeface="Calibri" panose="020F0502020204030204" pitchFamily="34" charset="0"/>
                        </a:rPr>
                        <a:t>indefinitely</a:t>
                      </a:r>
                      <a:endParaRPr lang="en-US" sz="1600" b="0"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tcPr>
                </a:tc>
              </a:tr>
              <a:tr h="1397000">
                <a:tc>
                  <a:txBody>
                    <a:bodyPr/>
                    <a:lstStyle/>
                    <a:p>
                      <a:pPr algn="l" fontAlgn="ctr"/>
                      <a:r>
                        <a:rPr lang="en-US" sz="1600" b="1" u="none" strike="noStrike" dirty="0" smtClean="0">
                          <a:solidFill>
                            <a:schemeClr val="bg1"/>
                          </a:solidFill>
                          <a:effectLst/>
                          <a:latin typeface="Calibri" panose="020F0502020204030204" pitchFamily="34" charset="0"/>
                        </a:rPr>
                        <a:t>If you terminate </a:t>
                      </a:r>
                      <a:br>
                        <a:rPr lang="en-US" sz="1600" b="1" u="none" strike="noStrike" dirty="0" smtClean="0">
                          <a:solidFill>
                            <a:schemeClr val="bg1"/>
                          </a:solidFill>
                          <a:effectLst/>
                          <a:latin typeface="Calibri" panose="020F0502020204030204" pitchFamily="34" charset="0"/>
                        </a:rPr>
                      </a:br>
                      <a:r>
                        <a:rPr lang="en-US" sz="1600" b="1" u="none" strike="noStrike" dirty="0" smtClean="0">
                          <a:solidFill>
                            <a:schemeClr val="bg1"/>
                          </a:solidFill>
                          <a:effectLst/>
                          <a:latin typeface="Calibri" panose="020F0502020204030204" pitchFamily="34" charset="0"/>
                        </a:rPr>
                        <a:t>from the UMC </a:t>
                      </a:r>
                      <a:br>
                        <a:rPr lang="en-US" sz="1600" b="1" u="none" strike="noStrike" dirty="0" smtClean="0">
                          <a:solidFill>
                            <a:schemeClr val="bg1"/>
                          </a:solidFill>
                          <a:effectLst/>
                          <a:latin typeface="Calibri" panose="020F0502020204030204" pitchFamily="34" charset="0"/>
                        </a:rPr>
                      </a:br>
                      <a:r>
                        <a:rPr lang="en-US" sz="1600" b="1" u="none" strike="noStrike" dirty="0" smtClean="0">
                          <a:solidFill>
                            <a:schemeClr val="bg1"/>
                          </a:solidFill>
                          <a:effectLst/>
                          <a:latin typeface="Calibri" panose="020F0502020204030204" pitchFamily="34" charset="0"/>
                        </a:rPr>
                        <a:t>(i.e., no longer affiliated with UMC)</a:t>
                      </a:r>
                      <a:endParaRPr lang="en-US" sz="1600" b="1"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FFFFFF"/>
                    </a:solidFill>
                  </a:tcPr>
                </a:tc>
                <a:tc>
                  <a:txBody>
                    <a:bodyPr/>
                    <a:lstStyle/>
                    <a:p>
                      <a:pPr algn="l" fontAlgn="t"/>
                      <a:r>
                        <a:rPr lang="en-US" sz="1600" u="none" strike="noStrike" baseline="0" dirty="0" smtClean="0">
                          <a:solidFill>
                            <a:schemeClr val="bg1"/>
                          </a:solidFill>
                          <a:effectLst/>
                          <a:latin typeface="Calibri" panose="020F0502020204030204" pitchFamily="34" charset="0"/>
                        </a:rPr>
                        <a:t>Unused balance is available </a:t>
                      </a:r>
                      <a:r>
                        <a:rPr lang="en-US" sz="1600" u="none" strike="noStrike" dirty="0" smtClean="0">
                          <a:solidFill>
                            <a:schemeClr val="bg1"/>
                          </a:solidFill>
                          <a:effectLst/>
                          <a:latin typeface="Calibri" panose="020F0502020204030204" pitchFamily="34" charset="0"/>
                        </a:rPr>
                        <a:t>for up to one year; </a:t>
                      </a:r>
                      <a:br>
                        <a:rPr lang="en-US" sz="1600" u="none" strike="noStrike" dirty="0" smtClean="0">
                          <a:solidFill>
                            <a:schemeClr val="bg1"/>
                          </a:solidFill>
                          <a:effectLst/>
                          <a:latin typeface="Calibri" panose="020F0502020204030204" pitchFamily="34" charset="0"/>
                        </a:rPr>
                      </a:br>
                      <a:r>
                        <a:rPr lang="en-US" sz="1600" u="none" strike="noStrike" dirty="0" smtClean="0">
                          <a:solidFill>
                            <a:schemeClr val="bg1"/>
                          </a:solidFill>
                          <a:effectLst/>
                          <a:latin typeface="Calibri" panose="020F0502020204030204" pitchFamily="34" charset="0"/>
                        </a:rPr>
                        <a:t>then</a:t>
                      </a:r>
                      <a:r>
                        <a:rPr lang="en-US" sz="1600" u="none" strike="noStrike" baseline="0" dirty="0" smtClean="0">
                          <a:solidFill>
                            <a:schemeClr val="bg1"/>
                          </a:solidFill>
                          <a:effectLst/>
                          <a:latin typeface="Calibri" panose="020F0502020204030204" pitchFamily="34" charset="0"/>
                        </a:rPr>
                        <a:t> remaining balance </a:t>
                      </a:r>
                      <a:br>
                        <a:rPr lang="en-US" sz="1600" u="none" strike="noStrike" baseline="0" dirty="0" smtClean="0">
                          <a:solidFill>
                            <a:schemeClr val="bg1"/>
                          </a:solidFill>
                          <a:effectLst/>
                          <a:latin typeface="Calibri" panose="020F0502020204030204" pitchFamily="34" charset="0"/>
                        </a:rPr>
                      </a:br>
                      <a:r>
                        <a:rPr lang="en-US" sz="1600" u="none" strike="noStrike" baseline="0" dirty="0" smtClean="0">
                          <a:solidFill>
                            <a:schemeClr val="bg1"/>
                          </a:solidFill>
                          <a:effectLst/>
                          <a:latin typeface="Calibri" panose="020F0502020204030204" pitchFamily="34" charset="0"/>
                        </a:rPr>
                        <a:t>is forfeited</a:t>
                      </a:r>
                      <a:endParaRPr lang="en-US" sz="1600" b="0" i="0" u="none" strike="noStrike" dirty="0" smtClean="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solidFill>
                      <a:srgbClr val="D1D1FF"/>
                    </a:solidFill>
                  </a:tcPr>
                </a:tc>
                <a:tc>
                  <a:txBody>
                    <a:bodyPr/>
                    <a:lstStyle/>
                    <a:p>
                      <a:pPr algn="l" fontAlgn="t"/>
                      <a:r>
                        <a:rPr lang="en-US" sz="1600" u="none" strike="noStrike" dirty="0">
                          <a:solidFill>
                            <a:schemeClr val="bg1"/>
                          </a:solidFill>
                          <a:effectLst/>
                          <a:latin typeface="Calibri" panose="020F0502020204030204" pitchFamily="34" charset="0"/>
                        </a:rPr>
                        <a:t>Unused balance is </a:t>
                      </a:r>
                      <a:r>
                        <a:rPr lang="en-US" sz="1600" u="none" strike="noStrike" dirty="0" smtClean="0">
                          <a:solidFill>
                            <a:schemeClr val="bg1"/>
                          </a:solidFill>
                          <a:effectLst/>
                          <a:latin typeface="Calibri" panose="020F0502020204030204" pitchFamily="34" charset="0"/>
                        </a:rPr>
                        <a:t>portable;</a:t>
                      </a:r>
                      <a:br>
                        <a:rPr lang="en-US" sz="1600" u="none" strike="noStrike" dirty="0" smtClean="0">
                          <a:solidFill>
                            <a:schemeClr val="bg1"/>
                          </a:solidFill>
                          <a:effectLst/>
                          <a:latin typeface="Calibri" panose="020F0502020204030204" pitchFamily="34" charset="0"/>
                        </a:rPr>
                      </a:br>
                      <a:r>
                        <a:rPr lang="en-US" sz="1600" u="none" strike="noStrike" dirty="0" smtClean="0">
                          <a:solidFill>
                            <a:schemeClr val="bg1"/>
                          </a:solidFill>
                          <a:effectLst/>
                          <a:latin typeface="Calibri" panose="020F0502020204030204" pitchFamily="34" charset="0"/>
                        </a:rPr>
                        <a:t>remains </a:t>
                      </a:r>
                      <a:r>
                        <a:rPr lang="en-US" sz="1600" u="none" strike="noStrike" dirty="0">
                          <a:solidFill>
                            <a:schemeClr val="bg1"/>
                          </a:solidFill>
                          <a:effectLst/>
                          <a:latin typeface="Calibri" panose="020F0502020204030204" pitchFamily="34" charset="0"/>
                        </a:rPr>
                        <a:t>with the participant </a:t>
                      </a:r>
                      <a:r>
                        <a:rPr lang="en-US" sz="1600" u="none" strike="noStrike" dirty="0" smtClean="0">
                          <a:solidFill>
                            <a:schemeClr val="bg1"/>
                          </a:solidFill>
                          <a:effectLst/>
                          <a:latin typeface="Calibri" panose="020F0502020204030204" pitchFamily="34" charset="0"/>
                        </a:rPr>
                        <a:t>indefinitely</a:t>
                      </a:r>
                      <a:endParaRPr lang="en-US" sz="1600" b="0" i="0" u="none" strike="noStrike" dirty="0">
                        <a:solidFill>
                          <a:schemeClr val="bg1"/>
                        </a:solidFill>
                        <a:effectLst/>
                        <a:latin typeface="Calibri" panose="020F0502020204030204" pitchFamily="34" charset="0"/>
                      </a:endParaRPr>
                    </a:p>
                  </a:txBody>
                  <a:tcPr anchor="ctr">
                    <a:lnL w="6350" cap="flat" cmpd="sng" algn="ctr">
                      <a:solidFill>
                        <a:schemeClr val="bg1">
                          <a:lumMod val="65000"/>
                          <a:lumOff val="35000"/>
                        </a:schemeClr>
                      </a:solidFill>
                      <a:prstDash val="solid"/>
                      <a:round/>
                      <a:headEnd type="none" w="med" len="med"/>
                      <a:tailEnd type="none" w="med" len="med"/>
                    </a:lnL>
                    <a:lnR w="6350" cap="flat" cmpd="sng" algn="ctr">
                      <a:solidFill>
                        <a:schemeClr val="bg1">
                          <a:lumMod val="65000"/>
                          <a:lumOff val="35000"/>
                        </a:schemeClr>
                      </a:solidFill>
                      <a:prstDash val="solid"/>
                      <a:round/>
                      <a:headEnd type="none" w="med" len="med"/>
                      <a:tailEnd type="none" w="med" len="med"/>
                    </a:lnR>
                    <a:lnT w="6350" cap="flat" cmpd="sng" algn="ctr">
                      <a:solidFill>
                        <a:schemeClr val="bg1">
                          <a:lumMod val="65000"/>
                          <a:lumOff val="35000"/>
                        </a:schemeClr>
                      </a:solidFill>
                      <a:prstDash val="solid"/>
                      <a:round/>
                      <a:headEnd type="none" w="med" len="med"/>
                      <a:tailEnd type="none" w="med" len="med"/>
                    </a:lnT>
                    <a:lnB w="6350" cap="flat" cmpd="sng" algn="ctr">
                      <a:solidFill>
                        <a:schemeClr val="bg1">
                          <a:lumMod val="65000"/>
                          <a:lumOff val="35000"/>
                        </a:schemeClr>
                      </a:solidFill>
                      <a:prstDash val="solid"/>
                      <a:round/>
                      <a:headEnd type="none" w="med" len="med"/>
                      <a:tailEnd type="none" w="med" len="med"/>
                    </a:lnB>
                  </a:tcPr>
                </a:tc>
              </a:tr>
            </a:tbl>
          </a:graphicData>
        </a:graphic>
      </p:graphicFrame>
      <p:sp>
        <p:nvSpPr>
          <p:cNvPr id="3" name="TextBox 2"/>
          <p:cNvSpPr txBox="1"/>
          <p:nvPr/>
        </p:nvSpPr>
        <p:spPr>
          <a:xfrm>
            <a:off x="784615" y="5953421"/>
            <a:ext cx="7149613" cy="415498"/>
          </a:xfrm>
          <a:prstGeom prst="rect">
            <a:avLst/>
          </a:prstGeom>
          <a:noFill/>
        </p:spPr>
        <p:txBody>
          <a:bodyPr wrap="square" rtlCol="0">
            <a:spAutoFit/>
          </a:bodyPr>
          <a:lstStyle/>
          <a:p>
            <a:pPr algn="ctr"/>
            <a:r>
              <a:rPr lang="en-US" sz="2100" dirty="0" smtClean="0">
                <a:solidFill>
                  <a:schemeClr val="bg1"/>
                </a:solidFill>
                <a:latin typeface="Calibri" panose="020F0502020204030204" pitchFamily="34" charset="0"/>
              </a:rPr>
              <a:t>Consult HRA vs. HSA handout</a:t>
            </a:r>
            <a:endParaRPr lang="en-US" sz="2100" dirty="0">
              <a:solidFill>
                <a:schemeClr val="bg1"/>
              </a:solidFill>
              <a:latin typeface="Calibri" panose="020F0502020204030204" pitchFamily="34" charset="0"/>
            </a:endParaRPr>
          </a:p>
        </p:txBody>
      </p:sp>
      <p:sp>
        <p:nvSpPr>
          <p:cNvPr id="5" name="TextBox 4"/>
          <p:cNvSpPr txBox="1"/>
          <p:nvPr/>
        </p:nvSpPr>
        <p:spPr>
          <a:xfrm>
            <a:off x="2755067" y="1969348"/>
            <a:ext cx="2468880" cy="400110"/>
          </a:xfrm>
          <a:prstGeom prst="rect">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dirty="0" err="1" smtClean="0">
                <a:effectLst>
                  <a:outerShdw blurRad="38100" dist="38100" dir="2700000" algn="tl">
                    <a:srgbClr val="000000">
                      <a:alpha val="43137"/>
                    </a:srgbClr>
                  </a:outerShdw>
                </a:effectLst>
                <a:latin typeface="Calibri" panose="020F0502020204030204" pitchFamily="34" charset="0"/>
              </a:rPr>
              <a:t>HealthFlex</a:t>
            </a:r>
            <a:r>
              <a:rPr lang="en-US" sz="2000" dirty="0" smtClean="0">
                <a:effectLst>
                  <a:outerShdw blurRad="38100" dist="38100" dir="2700000" algn="tl">
                    <a:srgbClr val="000000">
                      <a:alpha val="43137"/>
                    </a:srgbClr>
                  </a:outerShdw>
                </a:effectLst>
                <a:latin typeface="Calibri" panose="020F0502020204030204" pitchFamily="34" charset="0"/>
              </a:rPr>
              <a:t> HRA</a:t>
            </a:r>
            <a:endParaRPr lang="en-US" sz="2000" dirty="0">
              <a:effectLst>
                <a:outerShdw blurRad="38100" dist="38100" dir="2700000" algn="tl">
                  <a:srgbClr val="000000">
                    <a:alpha val="43137"/>
                  </a:srgbClr>
                </a:outerShdw>
              </a:effectLst>
              <a:latin typeface="Calibri" panose="020F0502020204030204" pitchFamily="34" charset="0"/>
            </a:endParaRPr>
          </a:p>
        </p:txBody>
      </p:sp>
      <p:sp>
        <p:nvSpPr>
          <p:cNvPr id="6" name="TextBox 5"/>
          <p:cNvSpPr txBox="1"/>
          <p:nvPr/>
        </p:nvSpPr>
        <p:spPr>
          <a:xfrm>
            <a:off x="5282470" y="1969348"/>
            <a:ext cx="2651760" cy="400110"/>
          </a:xfrm>
          <a:prstGeom prst="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dirty="0" err="1" smtClean="0">
                <a:effectLst>
                  <a:outerShdw blurRad="38100" dist="38100" dir="2700000" algn="tl">
                    <a:srgbClr val="000000">
                      <a:alpha val="43137"/>
                    </a:srgbClr>
                  </a:outerShdw>
                </a:effectLst>
                <a:latin typeface="Calibri" panose="020F0502020204030204" pitchFamily="34" charset="0"/>
              </a:rPr>
              <a:t>HealthFlex</a:t>
            </a:r>
            <a:r>
              <a:rPr lang="en-US" sz="2000" dirty="0" smtClean="0">
                <a:effectLst>
                  <a:outerShdw blurRad="38100" dist="38100" dir="2700000" algn="tl">
                    <a:srgbClr val="000000">
                      <a:alpha val="43137"/>
                    </a:srgbClr>
                  </a:outerShdw>
                </a:effectLst>
                <a:latin typeface="Calibri" panose="020F0502020204030204" pitchFamily="34" charset="0"/>
              </a:rPr>
              <a:t> HSA</a:t>
            </a:r>
            <a:endParaRPr lang="en-US" sz="20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964306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5462697"/>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4500"/>
              </a:lnSpc>
            </a:pPr>
            <a:r>
              <a:rPr lang="en-US" sz="4300" b="0" kern="0" spc="-60" dirty="0" smtClean="0">
                <a:solidFill>
                  <a:srgbClr val="FFFFFF"/>
                </a:solidFill>
                <a:effectLst>
                  <a:outerShdw blurRad="38100" dist="38100" dir="2700000" algn="tl">
                    <a:srgbClr val="000000">
                      <a:alpha val="43137"/>
                    </a:srgbClr>
                  </a:outerShdw>
                </a:effectLst>
                <a:latin typeface="Calibri" panose="020F0502020204030204" pitchFamily="34" charset="0"/>
              </a:rPr>
              <a:t>Video Segment E: Decision Support</a:t>
            </a:r>
            <a:endParaRPr lang="en-US" sz="4300" b="0" kern="0" spc="-6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472" y="817563"/>
            <a:ext cx="6826956" cy="4522858"/>
          </a:xfrm>
          <a:prstGeom prst="rect">
            <a:avLst/>
          </a:prstGeom>
        </p:spPr>
      </p:pic>
    </p:spTree>
    <p:extLst>
      <p:ext uri="{BB962C8B-B14F-4D97-AF65-F5344CB8AC3E}">
        <p14:creationId xmlns:p14="http://schemas.microsoft.com/office/powerpoint/2010/main" val="3492742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5198" y="118753"/>
            <a:ext cx="8328802" cy="1164634"/>
          </a:xfrm>
        </p:spPr>
        <p:txBody>
          <a:bodyPr/>
          <a:lstStyle/>
          <a:p>
            <a:r>
              <a:rPr lang="en-US" dirty="0" smtClean="0">
                <a:latin typeface="Calibri" panose="020F0502020204030204" pitchFamily="34" charset="0"/>
              </a:rPr>
              <a:t>Key Considerations—</a:t>
            </a:r>
            <a:br>
              <a:rPr lang="en-US" dirty="0" smtClean="0">
                <a:latin typeface="Calibri" panose="020F0502020204030204" pitchFamily="34" charset="0"/>
              </a:rPr>
            </a:br>
            <a:r>
              <a:rPr lang="en-US" dirty="0" smtClean="0">
                <a:latin typeface="Calibri" panose="020F0502020204030204" pitchFamily="34" charset="0"/>
              </a:rPr>
              <a:t>Shopping </a:t>
            </a:r>
            <a:r>
              <a:rPr lang="en-US" dirty="0">
                <a:latin typeface="Calibri" panose="020F0502020204030204" pitchFamily="34" charset="0"/>
              </a:rPr>
              <a:t>f</a:t>
            </a:r>
            <a:r>
              <a:rPr lang="en-US" dirty="0" smtClean="0">
                <a:latin typeface="Calibri" panose="020F0502020204030204" pitchFamily="34" charset="0"/>
              </a:rPr>
              <a:t>or Coverage</a:t>
            </a:r>
            <a:endParaRPr lang="en-US" dirty="0">
              <a:latin typeface="Calibri" panose="020F0502020204030204" pitchFamily="34" charset="0"/>
            </a:endParaRPr>
          </a:p>
        </p:txBody>
      </p:sp>
      <p:sp>
        <p:nvSpPr>
          <p:cNvPr id="4" name="Content Placeholder 3"/>
          <p:cNvSpPr>
            <a:spLocks noGrp="1"/>
          </p:cNvSpPr>
          <p:nvPr>
            <p:ph idx="1"/>
          </p:nvPr>
        </p:nvSpPr>
        <p:spPr>
          <a:xfrm>
            <a:off x="3073723" y="2111501"/>
            <a:ext cx="5504688" cy="1391721"/>
          </a:xfrm>
          <a:prstGeom prst="roundRect">
            <a:avLst>
              <a:gd name="adj" fmla="val 10694"/>
            </a:avLst>
          </a:prstGeom>
          <a:solidFill>
            <a:srgbClr val="E1FFE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82880" tIns="45720" bIns="45720" anchor="ctr" anchorCtr="0"/>
          <a:lstStyle/>
          <a:p>
            <a:pPr marL="0" indent="0">
              <a:spcBef>
                <a:spcPts val="0"/>
              </a:spcBef>
              <a:spcAft>
                <a:spcPts val="0"/>
              </a:spcAft>
              <a:buNone/>
            </a:pPr>
            <a:r>
              <a:rPr lang="en-US" sz="2250" b="1" dirty="0" smtClean="0">
                <a:solidFill>
                  <a:srgbClr val="006600"/>
                </a:solidFill>
                <a:latin typeface="Calibri" panose="020F0502020204030204" pitchFamily="34" charset="0"/>
              </a:rPr>
              <a:t>Family Size</a:t>
            </a:r>
          </a:p>
          <a:p>
            <a:pPr marL="225425" lvl="1" indent="-225425">
              <a:spcBef>
                <a:spcPts val="0"/>
              </a:spcBef>
              <a:spcAft>
                <a:spcPts val="0"/>
              </a:spcAft>
              <a:buFont typeface="Arial" panose="020B0604020202020204" pitchFamily="34" charset="0"/>
              <a:buChar char="•"/>
            </a:pPr>
            <a:r>
              <a:rPr lang="en-US" sz="1900" dirty="0" smtClean="0">
                <a:latin typeface="Calibri" panose="020F0502020204030204" pitchFamily="34" charset="0"/>
              </a:rPr>
              <a:t>Spouse or children covered</a:t>
            </a:r>
            <a:endParaRPr lang="en-US" sz="1900" dirty="0">
              <a:latin typeface="Calibri" panose="020F0502020204030204" pitchFamily="34" charset="0"/>
            </a:endParaRPr>
          </a:p>
          <a:p>
            <a:pPr marL="225425" lvl="1" indent="-225425">
              <a:spcBef>
                <a:spcPts val="0"/>
              </a:spcBef>
              <a:spcAft>
                <a:spcPts val="0"/>
              </a:spcAft>
              <a:buFont typeface="Arial" panose="020B0604020202020204" pitchFamily="34" charset="0"/>
              <a:buChar char="•"/>
            </a:pPr>
            <a:r>
              <a:rPr lang="en-US" sz="1900" dirty="0" smtClean="0">
                <a:latin typeface="Calibri" panose="020F0502020204030204" pitchFamily="34" charset="0"/>
              </a:rPr>
              <a:t>DC amount based upon who is covered</a:t>
            </a:r>
            <a:endParaRPr lang="en-US" sz="1900" dirty="0">
              <a:latin typeface="Calibri" panose="020F0502020204030204" pitchFamily="34" charset="0"/>
            </a:endParaRPr>
          </a:p>
          <a:p>
            <a:pPr marL="225425" lvl="1" indent="-225425">
              <a:spcBef>
                <a:spcPts val="0"/>
              </a:spcBef>
              <a:spcAft>
                <a:spcPts val="1200"/>
              </a:spcAft>
              <a:buFont typeface="Arial" panose="020B0604020202020204" pitchFamily="34" charset="0"/>
              <a:buChar char="•"/>
            </a:pPr>
            <a:r>
              <a:rPr lang="en-US" sz="1900" dirty="0" smtClean="0">
                <a:latin typeface="Calibri" panose="020F0502020204030204" pitchFamily="34" charset="0"/>
              </a:rPr>
              <a:t>Premium based on number of dependents covered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03" y="2058064"/>
            <a:ext cx="2755073" cy="2493820"/>
          </a:xfrm>
          <a:prstGeom prst="rect">
            <a:avLst/>
          </a:prstGeom>
        </p:spPr>
      </p:pic>
      <p:sp>
        <p:nvSpPr>
          <p:cNvPr id="10" name="Content Placeholder 3"/>
          <p:cNvSpPr txBox="1">
            <a:spLocks/>
          </p:cNvSpPr>
          <p:nvPr/>
        </p:nvSpPr>
        <p:spPr bwMode="auto">
          <a:xfrm>
            <a:off x="3097474" y="3633853"/>
            <a:ext cx="5504688" cy="1603169"/>
          </a:xfrm>
          <a:prstGeom prst="roundRect">
            <a:avLst>
              <a:gd name="adj" fmla="val 8519"/>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0" bIns="4572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225425" indent="-225425">
              <a:spcBef>
                <a:spcPts val="0"/>
              </a:spcBef>
              <a:spcAft>
                <a:spcPts val="0"/>
              </a:spcAft>
              <a:buFontTx/>
              <a:buNone/>
            </a:pPr>
            <a:r>
              <a:rPr lang="en-US" sz="2250" b="1" kern="0" dirty="0" smtClean="0">
                <a:solidFill>
                  <a:srgbClr val="006600"/>
                </a:solidFill>
                <a:latin typeface="Calibri" panose="020F0502020204030204" pitchFamily="34" charset="0"/>
              </a:rPr>
              <a:t>Budget</a:t>
            </a:r>
          </a:p>
          <a:p>
            <a:pPr marL="225425" lvl="1" indent="-225425">
              <a:spcBef>
                <a:spcPts val="0"/>
              </a:spcBef>
              <a:spcAft>
                <a:spcPts val="0"/>
              </a:spcAft>
              <a:buFont typeface="Arial" panose="020B0604020202020204" pitchFamily="34" charset="0"/>
              <a:buChar char="•"/>
            </a:pPr>
            <a:r>
              <a:rPr lang="en-US" sz="1900" b="0" kern="0" dirty="0" smtClean="0">
                <a:latin typeface="Calibri" panose="020F0502020204030204" pitchFamily="34" charset="0"/>
              </a:rPr>
              <a:t>Higher premiums, lower cost-sharing </a:t>
            </a:r>
            <a:br>
              <a:rPr lang="en-US" sz="1900" b="0" kern="0" dirty="0" smtClean="0">
                <a:latin typeface="Calibri" panose="020F0502020204030204" pitchFamily="34" charset="0"/>
              </a:rPr>
            </a:br>
            <a:r>
              <a:rPr lang="en-US" sz="1900" b="0" kern="0" dirty="0" smtClean="0">
                <a:latin typeface="Calibri" panose="020F0502020204030204" pitchFamily="34" charset="0"/>
              </a:rPr>
              <a:t>for participants, and potentially lower OOP costs</a:t>
            </a:r>
          </a:p>
          <a:p>
            <a:pPr marL="225425" lvl="1" indent="-225425">
              <a:spcBef>
                <a:spcPts val="0"/>
              </a:spcBef>
              <a:spcAft>
                <a:spcPts val="1200"/>
              </a:spcAft>
              <a:buFont typeface="Arial" panose="020B0604020202020204" pitchFamily="34" charset="0"/>
              <a:buChar char="•"/>
            </a:pPr>
            <a:r>
              <a:rPr lang="en-US" sz="1900" b="0" kern="0" dirty="0" smtClean="0">
                <a:latin typeface="Calibri" panose="020F0502020204030204" pitchFamily="34" charset="0"/>
              </a:rPr>
              <a:t>Lower premiums, greater cost-sharing </a:t>
            </a:r>
            <a:br>
              <a:rPr lang="en-US" sz="1900" b="0" kern="0" dirty="0" smtClean="0">
                <a:latin typeface="Calibri" panose="020F0502020204030204" pitchFamily="34" charset="0"/>
              </a:rPr>
            </a:br>
            <a:r>
              <a:rPr lang="en-US" sz="1900" b="0" kern="0" dirty="0" smtClean="0">
                <a:latin typeface="Calibri" panose="020F0502020204030204" pitchFamily="34" charset="0"/>
              </a:rPr>
              <a:t>for participants, and potentially greater OOP costs</a:t>
            </a:r>
          </a:p>
        </p:txBody>
      </p:sp>
      <p:sp>
        <p:nvSpPr>
          <p:cNvPr id="11" name="Content Placeholder 3"/>
          <p:cNvSpPr txBox="1">
            <a:spLocks/>
          </p:cNvSpPr>
          <p:nvPr/>
        </p:nvSpPr>
        <p:spPr bwMode="auto">
          <a:xfrm>
            <a:off x="3097472" y="5355771"/>
            <a:ext cx="5504688" cy="1323795"/>
          </a:xfrm>
          <a:prstGeom prst="roundRect">
            <a:avLst>
              <a:gd name="adj" fmla="val 11285"/>
            </a:avLst>
          </a:prstGeom>
          <a:solidFill>
            <a:srgbClr val="CCFF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82880" tIns="45720" rIns="0" bIns="4572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225425" indent="-225425">
              <a:spcBef>
                <a:spcPts val="0"/>
              </a:spcBef>
              <a:spcAft>
                <a:spcPts val="0"/>
              </a:spcAft>
              <a:buFontTx/>
              <a:buNone/>
            </a:pPr>
            <a:r>
              <a:rPr lang="en-US" sz="2250" b="1" kern="0" dirty="0" smtClean="0">
                <a:solidFill>
                  <a:srgbClr val="006600"/>
                </a:solidFill>
                <a:latin typeface="Calibri" panose="020F0502020204030204" pitchFamily="34" charset="0"/>
              </a:rPr>
              <a:t>Medical Needs</a:t>
            </a:r>
          </a:p>
          <a:p>
            <a:pPr marL="225425" lvl="1" indent="-225425">
              <a:spcBef>
                <a:spcPts val="0"/>
              </a:spcBef>
              <a:spcAft>
                <a:spcPts val="0"/>
              </a:spcAft>
              <a:buFont typeface="Arial" panose="020B0604020202020204" pitchFamily="34" charset="0"/>
              <a:buChar char="•"/>
            </a:pPr>
            <a:r>
              <a:rPr lang="en-US" sz="2000" b="0" kern="0" dirty="0" smtClean="0">
                <a:latin typeface="Calibri" panose="020F0502020204030204" pitchFamily="34" charset="0"/>
              </a:rPr>
              <a:t>Emergency (and other unplanned) procedures</a:t>
            </a:r>
          </a:p>
          <a:p>
            <a:pPr marL="225425" lvl="1" indent="-225425">
              <a:spcBef>
                <a:spcPts val="0"/>
              </a:spcBef>
              <a:spcAft>
                <a:spcPts val="0"/>
              </a:spcAft>
              <a:buFont typeface="Arial" panose="020B0604020202020204" pitchFamily="34" charset="0"/>
              <a:buChar char="•"/>
            </a:pPr>
            <a:r>
              <a:rPr lang="en-US" sz="2000" b="0" kern="0" dirty="0" smtClean="0">
                <a:latin typeface="Calibri" panose="020F0502020204030204" pitchFamily="34" charset="0"/>
              </a:rPr>
              <a:t>Future planned costs (i.e., surgery, birth, etc.) </a:t>
            </a:r>
          </a:p>
          <a:p>
            <a:pPr marL="225425" lvl="1" indent="-225425">
              <a:spcBef>
                <a:spcPts val="0"/>
              </a:spcBef>
              <a:spcAft>
                <a:spcPts val="0"/>
              </a:spcAft>
              <a:buFont typeface="Arial" panose="020B0604020202020204" pitchFamily="34" charset="0"/>
              <a:buChar char="•"/>
            </a:pPr>
            <a:r>
              <a:rPr lang="en-US" sz="2000" b="0" kern="0" dirty="0" smtClean="0">
                <a:latin typeface="Calibri" panose="020F0502020204030204" pitchFamily="34" charset="0"/>
              </a:rPr>
              <a:t>Retiree premiums</a:t>
            </a:r>
          </a:p>
        </p:txBody>
      </p:sp>
    </p:spTree>
    <p:extLst>
      <p:ext uri="{BB962C8B-B14F-4D97-AF65-F5344CB8AC3E}">
        <p14:creationId xmlns:p14="http://schemas.microsoft.com/office/powerpoint/2010/main" val="1531548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2206624"/>
            <a:ext cx="7598166" cy="419573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815198" y="368300"/>
            <a:ext cx="8328802" cy="1111359"/>
          </a:xfrm>
        </p:spPr>
        <p:txBody>
          <a:bodyPr/>
          <a:lstStyle/>
          <a:p>
            <a:pPr>
              <a:lnSpc>
                <a:spcPts val="3900"/>
              </a:lnSpc>
            </a:pPr>
            <a:r>
              <a:rPr lang="en-US" dirty="0" smtClean="0">
                <a:latin typeface="Calibri" panose="020F0502020204030204" pitchFamily="34" charset="0"/>
              </a:rPr>
              <a:t>Decision Supports Summary—</a:t>
            </a:r>
            <a:br>
              <a:rPr lang="en-US" dirty="0" smtClean="0">
                <a:latin typeface="Calibri" panose="020F0502020204030204" pitchFamily="34" charset="0"/>
              </a:rPr>
            </a:br>
            <a:r>
              <a:rPr lang="en-US" dirty="0" smtClean="0">
                <a:latin typeface="Calibri" panose="020F0502020204030204" pitchFamily="34" charset="0"/>
              </a:rPr>
              <a:t>General Board</a:t>
            </a:r>
            <a:endParaRPr lang="en-US" dirty="0">
              <a:latin typeface="Calibri" panose="020F0502020204030204" pitchFamily="34" charset="0"/>
            </a:endParaRPr>
          </a:p>
        </p:txBody>
      </p:sp>
      <p:sp>
        <p:nvSpPr>
          <p:cNvPr id="4" name="Content Placeholder 3"/>
          <p:cNvSpPr>
            <a:spLocks noGrp="1"/>
          </p:cNvSpPr>
          <p:nvPr>
            <p:ph idx="1"/>
          </p:nvPr>
        </p:nvSpPr>
        <p:spPr>
          <a:xfrm>
            <a:off x="926273" y="2457668"/>
            <a:ext cx="4192979" cy="2620837"/>
          </a:xfrm>
        </p:spPr>
        <p:txBody>
          <a:bodyPr/>
          <a:lstStyle/>
          <a:p>
            <a:pPr marL="0" indent="0">
              <a:spcBef>
                <a:spcPts val="1800"/>
              </a:spcBef>
              <a:spcAft>
                <a:spcPts val="1200"/>
              </a:spcAft>
              <a:buNone/>
            </a:pPr>
            <a:r>
              <a:rPr lang="en-US" sz="3300" b="1" spc="-60" dirty="0" smtClean="0">
                <a:solidFill>
                  <a:srgbClr val="FFFF00"/>
                </a:solidFill>
                <a:latin typeface="Calibri" panose="020F0502020204030204" pitchFamily="34" charset="0"/>
              </a:rPr>
              <a:t>Telephonic Supports</a:t>
            </a:r>
          </a:p>
          <a:p>
            <a:pPr marL="0" indent="0">
              <a:buNone/>
            </a:pPr>
            <a:r>
              <a:rPr lang="en-US" sz="2200" dirty="0" smtClean="0">
                <a:solidFill>
                  <a:srgbClr val="FFFFFF"/>
                </a:solidFill>
                <a:latin typeface="Calibri" panose="020F0502020204030204" pitchFamily="34" charset="0"/>
              </a:rPr>
              <a:t>Businessolver Call Center—</a:t>
            </a:r>
            <a:br>
              <a:rPr lang="en-US" sz="2200" dirty="0" smtClean="0">
                <a:solidFill>
                  <a:srgbClr val="FFFFFF"/>
                </a:solidFill>
                <a:latin typeface="Calibri" panose="020F0502020204030204" pitchFamily="34" charset="0"/>
              </a:rPr>
            </a:br>
            <a:r>
              <a:rPr lang="en-US" sz="2200" dirty="0" smtClean="0">
                <a:solidFill>
                  <a:srgbClr val="FFFFFF"/>
                </a:solidFill>
                <a:latin typeface="Calibri" panose="020F0502020204030204" pitchFamily="34" charset="0"/>
              </a:rPr>
              <a:t>Starting late October</a:t>
            </a:r>
          </a:p>
          <a:p>
            <a:pPr marL="0" indent="0">
              <a:buNone/>
            </a:pPr>
            <a:r>
              <a:rPr lang="en-US" sz="2800" b="1" dirty="0" smtClean="0">
                <a:solidFill>
                  <a:srgbClr val="00FF00"/>
                </a:solidFill>
                <a:latin typeface="Calibri" panose="020F0502020204030204" pitchFamily="34" charset="0"/>
              </a:rPr>
              <a:t>1-844-688-1375</a:t>
            </a:r>
          </a:p>
          <a:p>
            <a:endParaRPr lang="en-US" sz="2800" dirty="0" smtClean="0">
              <a:latin typeface="Calibri" panose="020F0502020204030204" pitchFamily="34" charset="0"/>
            </a:endParaRP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047713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pc="-70" dirty="0" smtClean="0">
                <a:latin typeface="Calibri" panose="020F0502020204030204" pitchFamily="34" charset="0"/>
              </a:rPr>
              <a:t>What Is </a:t>
            </a:r>
            <a:r>
              <a:rPr lang="en-US" spc="-70" dirty="0" err="1" smtClean="0">
                <a:latin typeface="Calibri" panose="020F0502020204030204" pitchFamily="34" charset="0"/>
              </a:rPr>
              <a:t>HealthFlex</a:t>
            </a:r>
            <a:r>
              <a:rPr lang="en-US" spc="-70" dirty="0" smtClean="0">
                <a:latin typeface="Calibri" panose="020F0502020204030204" pitchFamily="34" charset="0"/>
              </a:rPr>
              <a:t> Exchange?</a:t>
            </a:r>
            <a:endParaRPr lang="en-US" spc="-70" dirty="0">
              <a:latin typeface="Calibri" panose="020F0502020204030204" pitchFamily="34" charset="0"/>
            </a:endParaRPr>
          </a:p>
        </p:txBody>
      </p:sp>
      <p:sp>
        <p:nvSpPr>
          <p:cNvPr id="4" name="Content Placeholder 3"/>
          <p:cNvSpPr>
            <a:spLocks noGrp="1"/>
          </p:cNvSpPr>
          <p:nvPr>
            <p:ph idx="1"/>
          </p:nvPr>
        </p:nvSpPr>
        <p:spPr>
          <a:xfrm>
            <a:off x="927675" y="3501888"/>
            <a:ext cx="4895850" cy="3207337"/>
          </a:xfrm>
        </p:spPr>
        <p:txBody>
          <a:bodyPr/>
          <a:lstStyle/>
          <a:p>
            <a:pPr marL="0" indent="0">
              <a:spcBef>
                <a:spcPts val="0"/>
              </a:spcBef>
              <a:spcAft>
                <a:spcPts val="1200"/>
              </a:spcAft>
              <a:buNone/>
            </a:pPr>
            <a:r>
              <a:rPr lang="en-US" sz="2600" b="1" dirty="0" smtClean="0">
                <a:latin typeface="Calibri" panose="020F0502020204030204" pitchFamily="34" charset="0"/>
              </a:rPr>
              <a:t>Key Differences</a:t>
            </a:r>
          </a:p>
          <a:p>
            <a:pPr>
              <a:spcBef>
                <a:spcPts val="0"/>
              </a:spcBef>
              <a:spcAft>
                <a:spcPts val="600"/>
              </a:spcAft>
            </a:pPr>
            <a:r>
              <a:rPr lang="en-US" sz="2350" dirty="0" smtClean="0">
                <a:latin typeface="Calibri" panose="020F0502020204030204" pitchFamily="34" charset="0"/>
              </a:rPr>
              <a:t>More plan choices</a:t>
            </a:r>
          </a:p>
          <a:p>
            <a:pPr>
              <a:spcBef>
                <a:spcPts val="0"/>
              </a:spcBef>
              <a:spcAft>
                <a:spcPts val="600"/>
              </a:spcAft>
            </a:pPr>
            <a:r>
              <a:rPr lang="en-US" sz="2350" dirty="0" smtClean="0">
                <a:latin typeface="Calibri" panose="020F0502020204030204" pitchFamily="34" charset="0"/>
              </a:rPr>
              <a:t>Greater flexibility to “shop”</a:t>
            </a:r>
          </a:p>
          <a:p>
            <a:pPr>
              <a:spcBef>
                <a:spcPts val="0"/>
              </a:spcBef>
              <a:spcAft>
                <a:spcPts val="600"/>
              </a:spcAft>
            </a:pPr>
            <a:r>
              <a:rPr lang="en-US" sz="2350" dirty="0" smtClean="0">
                <a:latin typeface="Calibri" panose="020F0502020204030204" pitchFamily="34" charset="0"/>
              </a:rPr>
              <a:t>Increased control over costs</a:t>
            </a:r>
          </a:p>
          <a:p>
            <a:pPr>
              <a:spcBef>
                <a:spcPts val="0"/>
              </a:spcBef>
              <a:spcAft>
                <a:spcPts val="600"/>
              </a:spcAft>
            </a:pPr>
            <a:r>
              <a:rPr lang="en-US" sz="2350" dirty="0" smtClean="0">
                <a:latin typeface="Calibri" panose="020F0502020204030204" pitchFamily="34" charset="0"/>
              </a:rPr>
              <a:t>Better alignment with needs</a:t>
            </a:r>
          </a:p>
          <a:p>
            <a:pPr>
              <a:spcBef>
                <a:spcPts val="0"/>
              </a:spcBef>
              <a:spcAft>
                <a:spcPts val="600"/>
              </a:spcAft>
            </a:pPr>
            <a:r>
              <a:rPr lang="en-US" sz="2350" dirty="0" smtClean="0">
                <a:latin typeface="Calibri" panose="020F0502020204030204" pitchFamily="34" charset="0"/>
              </a:rPr>
              <a:t>Greater decision-making supports </a:t>
            </a:r>
          </a:p>
        </p:txBody>
      </p:sp>
      <p:sp>
        <p:nvSpPr>
          <p:cNvPr id="2" name="Rounded Rectangle 1"/>
          <p:cNvSpPr/>
          <p:nvPr/>
        </p:nvSpPr>
        <p:spPr>
          <a:xfrm>
            <a:off x="835004" y="2117558"/>
            <a:ext cx="7881810" cy="911781"/>
          </a:xfrm>
          <a:prstGeom prst="roundRect">
            <a:avLst>
              <a:gd name="adj" fmla="val 10865"/>
            </a:avLst>
          </a:prstGeom>
          <a:solidFill>
            <a:srgbClr val="006600"/>
          </a:solidFill>
        </p:spPr>
        <p:txBody>
          <a:bodyPr wrap="square">
            <a:spAutoFit/>
          </a:bodyPr>
          <a:lstStyle/>
          <a:p>
            <a:pPr algn="ctr">
              <a:lnSpc>
                <a:spcPts val="3000"/>
              </a:lnSpc>
            </a:pPr>
            <a:r>
              <a:rPr lang="en-US" sz="2800" dirty="0">
                <a:effectLst>
                  <a:outerShdw blurRad="38100" dist="38100" dir="2700000" algn="tl">
                    <a:srgbClr val="000000">
                      <a:alpha val="43137"/>
                    </a:srgbClr>
                  </a:outerShdw>
                </a:effectLst>
                <a:latin typeface="Calibri" panose="020F0502020204030204" pitchFamily="34" charset="0"/>
              </a:rPr>
              <a:t>Same trusted, </a:t>
            </a:r>
            <a:r>
              <a:rPr lang="en-US" sz="2800" dirty="0" smtClean="0">
                <a:effectLst>
                  <a:outerShdw blurRad="38100" dist="38100" dir="2700000" algn="tl">
                    <a:srgbClr val="000000">
                      <a:alpha val="43137"/>
                    </a:srgbClr>
                  </a:outerShdw>
                </a:effectLst>
                <a:latin typeface="Calibri" panose="020F0502020204030204" pitchFamily="34" charset="0"/>
              </a:rPr>
              <a:t>quality group </a:t>
            </a:r>
            <a:r>
              <a:rPr lang="en-US" sz="2800" dirty="0">
                <a:effectLst>
                  <a:outerShdw blurRad="38100" dist="38100" dir="2700000" algn="tl">
                    <a:srgbClr val="000000">
                      <a:alpha val="43137"/>
                    </a:srgbClr>
                  </a:outerShdw>
                </a:effectLst>
                <a:latin typeface="Calibri" panose="020F0502020204030204" pitchFamily="34" charset="0"/>
              </a:rPr>
              <a:t>health plan </a:t>
            </a:r>
            <a:r>
              <a:rPr lang="en-US" sz="2800" dirty="0" smtClean="0">
                <a:effectLst>
                  <a:outerShdw blurRad="38100" dist="38100" dir="2700000" algn="tl">
                    <a:srgbClr val="000000">
                      <a:alpha val="43137"/>
                    </a:srgbClr>
                  </a:outerShdw>
                </a:effectLst>
                <a:latin typeface="Calibri" panose="020F0502020204030204" pitchFamily="34" charset="0"/>
              </a:rPr>
              <a:t/>
            </a:r>
            <a:br>
              <a:rPr lang="en-US" sz="2800" dirty="0" smtClean="0">
                <a:effectLst>
                  <a:outerShdw blurRad="38100" dist="38100" dir="2700000" algn="tl">
                    <a:srgbClr val="000000">
                      <a:alpha val="43137"/>
                    </a:srgbClr>
                  </a:outerShdw>
                </a:effectLst>
                <a:latin typeface="Calibri" panose="020F0502020204030204" pitchFamily="34" charset="0"/>
              </a:rPr>
            </a:br>
            <a:r>
              <a:rPr lang="en-US" sz="2800" dirty="0" smtClean="0">
                <a:effectLst>
                  <a:outerShdw blurRad="38100" dist="38100" dir="2700000" algn="tl">
                    <a:srgbClr val="000000">
                      <a:alpha val="43137"/>
                    </a:srgbClr>
                  </a:outerShdw>
                </a:effectLst>
                <a:latin typeface="Calibri" panose="020F0502020204030204" pitchFamily="34" charset="0"/>
              </a:rPr>
              <a:t>and many </a:t>
            </a:r>
            <a:r>
              <a:rPr lang="en-US" sz="2800" dirty="0">
                <a:effectLst>
                  <a:outerShdw blurRad="38100" dist="38100" dir="2700000" algn="tl">
                    <a:srgbClr val="000000">
                      <a:alpha val="43137"/>
                    </a:srgbClr>
                  </a:outerShdw>
                </a:effectLst>
                <a:latin typeface="Calibri" panose="020F0502020204030204" pitchFamily="34" charset="0"/>
              </a:rPr>
              <a:t>features as today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868" y="3380983"/>
            <a:ext cx="3102821" cy="308773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09971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0" y="2159000"/>
            <a:ext cx="7042315" cy="4363073"/>
          </a:xfrm>
          <a:prstGeom prst="rect">
            <a:avLst/>
          </a:prstGeom>
          <a:effectLst>
            <a:innerShdw blurRad="63500" dist="50800" dir="5400000">
              <a:prstClr val="black">
                <a:alpha val="50000"/>
              </a:prstClr>
            </a:innerShdw>
          </a:effectLst>
        </p:spPr>
      </p:pic>
      <p:sp>
        <p:nvSpPr>
          <p:cNvPr id="5" name="Title 1"/>
          <p:cNvSpPr txBox="1">
            <a:spLocks/>
          </p:cNvSpPr>
          <p:nvPr/>
        </p:nvSpPr>
        <p:spPr bwMode="auto">
          <a:xfrm>
            <a:off x="815198" y="368300"/>
            <a:ext cx="8227202" cy="111135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nSpc>
                <a:spcPts val="3900"/>
              </a:lnSpc>
            </a:pPr>
            <a:r>
              <a:rPr lang="en-US" kern="0" dirty="0" smtClean="0">
                <a:latin typeface="Calibri" panose="020F0502020204030204" pitchFamily="34" charset="0"/>
              </a:rPr>
              <a:t>Decision Supports Summary—</a:t>
            </a:r>
            <a:br>
              <a:rPr lang="en-US" kern="0" dirty="0" smtClean="0">
                <a:latin typeface="Calibri" panose="020F0502020204030204" pitchFamily="34" charset="0"/>
              </a:rPr>
            </a:br>
            <a:r>
              <a:rPr lang="en-US" kern="0" dirty="0" smtClean="0">
                <a:latin typeface="Calibri" panose="020F0502020204030204" pitchFamily="34" charset="0"/>
              </a:rPr>
              <a:t>Conference</a:t>
            </a:r>
            <a:endParaRPr lang="en-US" kern="0" dirty="0">
              <a:latin typeface="Calibri" panose="020F0502020204030204" pitchFamily="34" charset="0"/>
            </a:endParaRPr>
          </a:p>
        </p:txBody>
      </p:sp>
      <p:sp>
        <p:nvSpPr>
          <p:cNvPr id="6" name="Content Placeholder 3"/>
          <p:cNvSpPr>
            <a:spLocks noGrp="1"/>
          </p:cNvSpPr>
          <p:nvPr>
            <p:ph idx="1"/>
          </p:nvPr>
        </p:nvSpPr>
        <p:spPr>
          <a:xfrm>
            <a:off x="3669475" y="2474651"/>
            <a:ext cx="4108863" cy="1009927"/>
          </a:xfrm>
        </p:spPr>
        <p:txBody>
          <a:bodyPr/>
          <a:lstStyle/>
          <a:p>
            <a:pPr marL="0" indent="0" algn="ctr">
              <a:lnSpc>
                <a:spcPts val="3900"/>
              </a:lnSpc>
              <a:spcBef>
                <a:spcPts val="0"/>
              </a:spcBef>
              <a:spcAft>
                <a:spcPts val="0"/>
              </a:spcAft>
              <a:buNone/>
            </a:pPr>
            <a:r>
              <a:rPr lang="en-US" sz="3800" b="1" spc="-60" dirty="0" smtClean="0">
                <a:solidFill>
                  <a:srgbClr val="006600"/>
                </a:solidFill>
                <a:latin typeface="Calibri" panose="020F0502020204030204" pitchFamily="34" charset="0"/>
              </a:rPr>
              <a:t>Online Support</a:t>
            </a:r>
            <a:r>
              <a:rPr lang="en-US" sz="3800" b="1" spc="-60" dirty="0" smtClean="0">
                <a:latin typeface="Calibri" panose="020F0502020204030204" pitchFamily="34" charset="0"/>
              </a:rPr>
              <a:t/>
            </a:r>
            <a:br>
              <a:rPr lang="en-US" sz="3800" b="1" spc="-60" dirty="0" smtClean="0">
                <a:latin typeface="Calibri" panose="020F0502020204030204" pitchFamily="34" charset="0"/>
              </a:rPr>
            </a:br>
            <a:r>
              <a:rPr lang="en-US" sz="3000" b="1" spc="-60" dirty="0" smtClean="0">
                <a:latin typeface="Calibri" panose="020F0502020204030204" pitchFamily="34" charset="0"/>
              </a:rPr>
              <a:t>www.</a:t>
            </a:r>
          </a:p>
          <a:p>
            <a:endParaRPr lang="en-US" sz="2800" dirty="0" smtClean="0">
              <a:latin typeface="Calibri" panose="020F0502020204030204" pitchFamily="34" charset="0"/>
            </a:endParaRP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3989292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96" y="445490"/>
            <a:ext cx="7800975" cy="582930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688393" y="6274790"/>
            <a:ext cx="7802088"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000" kern="0" dirty="0" err="1" smtClean="0">
                <a:solidFill>
                  <a:schemeClr val="bg1"/>
                </a:solidFill>
                <a:latin typeface="Calibri" panose="020F0502020204030204" pitchFamily="34" charset="0"/>
              </a:rPr>
              <a:t>HealthFlex</a:t>
            </a:r>
            <a:r>
              <a:rPr lang="en-US" sz="3000" kern="0" dirty="0" smtClean="0">
                <a:solidFill>
                  <a:schemeClr val="bg1"/>
                </a:solidFill>
                <a:latin typeface="Calibri" panose="020F0502020204030204" pitchFamily="34" charset="0"/>
              </a:rPr>
              <a:t>/WebMD Website</a:t>
            </a:r>
            <a:endParaRPr lang="en-US" sz="3000" kern="0" dirty="0">
              <a:solidFill>
                <a:schemeClr val="bg1"/>
              </a:solidFill>
              <a:latin typeface="Calibri" panose="020F0502020204030204" pitchFamily="34" charset="0"/>
            </a:endParaRPr>
          </a:p>
        </p:txBody>
      </p:sp>
      <p:sp>
        <p:nvSpPr>
          <p:cNvPr id="4" name="Rectangle 3"/>
          <p:cNvSpPr/>
          <p:nvPr/>
        </p:nvSpPr>
        <p:spPr bwMode="auto">
          <a:xfrm>
            <a:off x="6733311" y="1128153"/>
            <a:ext cx="1365662" cy="344383"/>
          </a:xfrm>
          <a:prstGeom prst="rect">
            <a:avLst/>
          </a:prstGeom>
          <a:noFill/>
          <a:ln w="9525" cap="flat" cmpd="sng" algn="ctr">
            <a:solidFill>
              <a:srgbClr val="FF0000"/>
            </a:solidFill>
            <a:prstDash val="solid"/>
            <a:round/>
            <a:headEnd type="none" w="med" len="med"/>
            <a:tailEnd type="none" w="med" len="med"/>
          </a:ln>
          <a:effectLst>
            <a:glow rad="101600">
              <a:srgbClr val="FF0000">
                <a:alpha val="40000"/>
              </a:srgbClr>
            </a:glo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5" name="Right Arrow 4"/>
          <p:cNvSpPr/>
          <p:nvPr/>
        </p:nvSpPr>
        <p:spPr bwMode="auto">
          <a:xfrm>
            <a:off x="3681351" y="2576945"/>
            <a:ext cx="978408" cy="484632"/>
          </a:xfrm>
          <a:prstGeom prst="rightArrow">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2" name="TextBox 1"/>
          <p:cNvSpPr txBox="1"/>
          <p:nvPr/>
        </p:nvSpPr>
        <p:spPr>
          <a:xfrm>
            <a:off x="699895" y="45380"/>
            <a:ext cx="7779085" cy="400110"/>
          </a:xfrm>
          <a:prstGeom prst="rect">
            <a:avLst/>
          </a:prstGeom>
          <a:noFill/>
        </p:spPr>
        <p:txBody>
          <a:bodyPr wrap="square" rtlCol="0">
            <a:spAutoFit/>
          </a:bodyPr>
          <a:lstStyle/>
          <a:p>
            <a:pPr algn="ctr"/>
            <a:r>
              <a:rPr lang="en-US" sz="2000" dirty="0" smtClean="0">
                <a:solidFill>
                  <a:schemeClr val="bg1"/>
                </a:solidFill>
              </a:rPr>
              <a:t>http://www.gbophb.org</a:t>
            </a:r>
            <a:endParaRPr lang="en-US" sz="2000" dirty="0">
              <a:solidFill>
                <a:schemeClr val="bg1"/>
              </a:solidFill>
            </a:endParaRPr>
          </a:p>
        </p:txBody>
      </p:sp>
    </p:spTree>
    <p:extLst>
      <p:ext uri="{BB962C8B-B14F-4D97-AF65-F5344CB8AC3E}">
        <p14:creationId xmlns:p14="http://schemas.microsoft.com/office/powerpoint/2010/main" val="28169262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alibri" panose="020F0502020204030204" pitchFamily="34" charset="0"/>
              </a:rPr>
              <a:t>HealthFlex</a:t>
            </a:r>
            <a:r>
              <a:rPr lang="en-US" dirty="0" smtClean="0">
                <a:latin typeface="Calibri" panose="020F0502020204030204" pitchFamily="34" charset="0"/>
              </a:rPr>
              <a:t>/WebMD Website</a:t>
            </a:r>
            <a:endParaRPr lang="en-US" dirty="0">
              <a:latin typeface="Calibri" panose="020F0502020204030204" pitchFamily="34" charset="0"/>
            </a:endParaRPr>
          </a:p>
        </p:txBody>
      </p:sp>
      <p:sp>
        <p:nvSpPr>
          <p:cNvPr id="8" name="Content Placeholder 2"/>
          <p:cNvSpPr>
            <a:spLocks noGrp="1"/>
          </p:cNvSpPr>
          <p:nvPr>
            <p:ph idx="1"/>
          </p:nvPr>
        </p:nvSpPr>
        <p:spPr>
          <a:xfrm>
            <a:off x="904567" y="4550766"/>
            <a:ext cx="5591235" cy="2140898"/>
          </a:xfrm>
        </p:spPr>
        <p:txBody>
          <a:bodyPr/>
          <a:lstStyle/>
          <a:p>
            <a:pPr marL="0" indent="0">
              <a:spcBef>
                <a:spcPts val="0"/>
              </a:spcBef>
              <a:spcAft>
                <a:spcPts val="800"/>
              </a:spcAft>
              <a:buNone/>
            </a:pPr>
            <a:r>
              <a:rPr lang="en-US" sz="2200" b="1" dirty="0" smtClean="0">
                <a:latin typeface="Calibri" panose="020F0502020204030204" pitchFamily="34" charset="0"/>
              </a:rPr>
              <a:t>HealthFlex/WebMD—gateway to all </a:t>
            </a:r>
            <a:br>
              <a:rPr lang="en-US" sz="2200" b="1" dirty="0" smtClean="0">
                <a:latin typeface="Calibri" panose="020F0502020204030204" pitchFamily="34" charset="0"/>
              </a:rPr>
            </a:br>
            <a:r>
              <a:rPr lang="en-US" sz="2200" b="1" dirty="0" smtClean="0">
                <a:latin typeface="Calibri" panose="020F0502020204030204" pitchFamily="34" charset="0"/>
              </a:rPr>
              <a:t>HealthFlex Exchange information, including:</a:t>
            </a:r>
          </a:p>
          <a:p>
            <a:pPr marL="225425" lvl="1" indent="-225425">
              <a:spcBef>
                <a:spcPts val="0"/>
              </a:spcBef>
              <a:buSzPct val="110000"/>
              <a:buFont typeface="Arial" panose="020B0604020202020204" pitchFamily="34" charset="0"/>
              <a:buChar char="•"/>
            </a:pPr>
            <a:r>
              <a:rPr lang="en-US" sz="2100" dirty="0" smtClean="0">
                <a:latin typeface="Calibri" panose="020F0502020204030204" pitchFamily="34" charset="0"/>
              </a:rPr>
              <a:t>Consumer Education Tools</a:t>
            </a:r>
          </a:p>
          <a:p>
            <a:pPr marL="225425" lvl="1" indent="-225425">
              <a:spcBef>
                <a:spcPts val="0"/>
              </a:spcBef>
              <a:buSzPct val="110000"/>
              <a:buFont typeface="Arial" panose="020B0604020202020204" pitchFamily="34" charset="0"/>
              <a:buChar char="•"/>
            </a:pPr>
            <a:r>
              <a:rPr lang="en-US" sz="2100" dirty="0" smtClean="0">
                <a:latin typeface="Calibri" panose="020F0502020204030204" pitchFamily="34" charset="0"/>
              </a:rPr>
              <a:t>Details and FAQs</a:t>
            </a:r>
          </a:p>
          <a:p>
            <a:pPr marL="225425" lvl="1" indent="-225425">
              <a:spcBef>
                <a:spcPts val="0"/>
              </a:spcBef>
              <a:buSzPct val="110000"/>
              <a:buFont typeface="Arial" panose="020B0604020202020204" pitchFamily="34" charset="0"/>
              <a:buChar char="•"/>
            </a:pPr>
            <a:r>
              <a:rPr lang="en-US" sz="2100" dirty="0" smtClean="0">
                <a:latin typeface="Calibri" panose="020F0502020204030204" pitchFamily="34" charset="0"/>
              </a:rPr>
              <a:t>HealthFlex Vendor Links</a:t>
            </a:r>
          </a:p>
          <a:p>
            <a:pPr marL="225425" lvl="1" indent="-225425">
              <a:spcBef>
                <a:spcPts val="0"/>
              </a:spcBef>
              <a:buSzPct val="110000"/>
              <a:buFont typeface="Arial" panose="020B0604020202020204" pitchFamily="34" charset="0"/>
              <a:buChar char="•"/>
            </a:pPr>
            <a:r>
              <a:rPr lang="en-US" sz="2100" dirty="0" smtClean="0">
                <a:latin typeface="Calibri" panose="020F0502020204030204" pitchFamily="34" charset="0"/>
              </a:rPr>
              <a:t>HealthFlex Plan Benefits</a:t>
            </a:r>
          </a:p>
          <a:p>
            <a:pPr lvl="1"/>
            <a:endParaRPr lang="en-US"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067" y="2089296"/>
            <a:ext cx="4617459" cy="2300139"/>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29869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04" y="1315172"/>
            <a:ext cx="5613083" cy="2904311"/>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8617" y="3998580"/>
            <a:ext cx="3631808" cy="26925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0" y="403614"/>
            <a:ext cx="9144000" cy="535164"/>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err="1" smtClean="0">
                <a:solidFill>
                  <a:srgbClr val="006600"/>
                </a:solidFill>
                <a:latin typeface="Calibri" panose="020F0502020204030204" pitchFamily="34" charset="0"/>
              </a:rPr>
              <a:t>HealthFlex</a:t>
            </a:r>
            <a:r>
              <a:rPr lang="en-US" sz="3800" kern="0" dirty="0" smtClean="0">
                <a:solidFill>
                  <a:srgbClr val="006600"/>
                </a:solidFill>
                <a:latin typeface="Calibri" panose="020F0502020204030204" pitchFamily="34" charset="0"/>
              </a:rPr>
              <a:t>/WebMD Website</a:t>
            </a:r>
            <a:endParaRPr lang="en-US" sz="3800" kern="0" dirty="0">
              <a:solidFill>
                <a:srgbClr val="006600"/>
              </a:solidFill>
              <a:latin typeface="Calibri" panose="020F0502020204030204" pitchFamily="34" charset="0"/>
            </a:endParaRPr>
          </a:p>
        </p:txBody>
      </p:sp>
    </p:spTree>
    <p:extLst>
      <p:ext uri="{BB962C8B-B14F-4D97-AF65-F5344CB8AC3E}">
        <p14:creationId xmlns:p14="http://schemas.microsoft.com/office/powerpoint/2010/main" val="16312271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6" r="1152" b="1735"/>
          <a:stretch/>
        </p:blipFill>
        <p:spPr bwMode="auto">
          <a:xfrm>
            <a:off x="808541" y="1318615"/>
            <a:ext cx="7669419" cy="531185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0" y="511102"/>
            <a:ext cx="9262753" cy="479315"/>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900"/>
              </a:lnSpc>
              <a:defRPr/>
            </a:pPr>
            <a:r>
              <a:rPr lang="en-US" sz="3800" kern="0" dirty="0" smtClean="0">
                <a:solidFill>
                  <a:srgbClr val="006600"/>
                </a:solidFill>
                <a:latin typeface="Calibri" panose="020F0502020204030204" pitchFamily="34" charset="0"/>
              </a:rPr>
              <a:t>Coverage Advisor</a:t>
            </a:r>
            <a:br>
              <a:rPr lang="en-US" sz="3800" kern="0" dirty="0" smtClean="0">
                <a:solidFill>
                  <a:srgbClr val="006600"/>
                </a:solidFill>
                <a:latin typeface="Calibri" panose="020F0502020204030204" pitchFamily="34" charset="0"/>
              </a:rPr>
            </a:br>
            <a:endParaRPr lang="en-US" sz="3800" kern="0" dirty="0" smtClean="0">
              <a:solidFill>
                <a:srgbClr val="006600"/>
              </a:solidFill>
              <a:latin typeface="Calibri" panose="020F0502020204030204" pitchFamily="34" charset="0"/>
            </a:endParaRPr>
          </a:p>
        </p:txBody>
      </p:sp>
    </p:spTree>
    <p:extLst>
      <p:ext uri="{BB962C8B-B14F-4D97-AF65-F5344CB8AC3E}">
        <p14:creationId xmlns:p14="http://schemas.microsoft.com/office/powerpoint/2010/main" val="17583827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01146" y="850900"/>
            <a:ext cx="8208383" cy="517415"/>
          </a:xfrm>
        </p:spPr>
        <p:txBody>
          <a:bodyPr/>
          <a:lstStyle/>
          <a:p>
            <a:pPr>
              <a:lnSpc>
                <a:spcPts val="3900"/>
              </a:lnSpc>
              <a:defRPr/>
            </a:pPr>
            <a:r>
              <a:rPr lang="en-US" sz="3700" dirty="0" smtClean="0">
                <a:latin typeface="Calibri" panose="020F0502020204030204" pitchFamily="34" charset="0"/>
              </a:rPr>
              <a:t>Coverage Advisor</a:t>
            </a:r>
          </a:p>
        </p:txBody>
      </p:sp>
      <p:sp>
        <p:nvSpPr>
          <p:cNvPr id="3" name="Content Placeholder 2"/>
          <p:cNvSpPr>
            <a:spLocks noGrp="1"/>
          </p:cNvSpPr>
          <p:nvPr>
            <p:ph idx="1"/>
          </p:nvPr>
        </p:nvSpPr>
        <p:spPr>
          <a:xfrm>
            <a:off x="785813" y="2206625"/>
            <a:ext cx="4505325" cy="4424581"/>
          </a:xfrm>
        </p:spPr>
        <p:txBody>
          <a:bodyPr/>
          <a:lstStyle/>
          <a:p>
            <a:pPr>
              <a:spcBef>
                <a:spcPts val="0"/>
              </a:spcBef>
              <a:spcAft>
                <a:spcPts val="350"/>
              </a:spcAft>
            </a:pPr>
            <a:r>
              <a:rPr lang="en-US" sz="2000" b="1" dirty="0" smtClean="0">
                <a:latin typeface="Calibri" panose="020F0502020204030204" pitchFamily="34" charset="0"/>
              </a:rPr>
              <a:t>Coverage Advisor is a tool available</a:t>
            </a:r>
            <a:br>
              <a:rPr lang="en-US" sz="2000" b="1" dirty="0" smtClean="0">
                <a:latin typeface="Calibri" panose="020F0502020204030204" pitchFamily="34" charset="0"/>
              </a:rPr>
            </a:br>
            <a:r>
              <a:rPr lang="en-US" sz="2000" b="1" dirty="0" smtClean="0">
                <a:latin typeface="Calibri" panose="020F0502020204030204" pitchFamily="34" charset="0"/>
              </a:rPr>
              <a:t>through WebMD to help you estimate</a:t>
            </a:r>
            <a:br>
              <a:rPr lang="en-US" sz="2000" b="1" dirty="0" smtClean="0">
                <a:latin typeface="Calibri" panose="020F0502020204030204" pitchFamily="34" charset="0"/>
              </a:rPr>
            </a:br>
            <a:r>
              <a:rPr lang="en-US" sz="2000" b="1" dirty="0" smtClean="0">
                <a:latin typeface="Calibri" panose="020F0502020204030204" pitchFamily="34" charset="0"/>
              </a:rPr>
              <a:t>the costs of your insurance plans</a:t>
            </a:r>
            <a:endParaRPr lang="en-US" sz="2000" b="1" dirty="0">
              <a:latin typeface="Calibri" panose="020F0502020204030204" pitchFamily="34" charset="0"/>
            </a:endParaRPr>
          </a:p>
          <a:p>
            <a:pPr lvl="1">
              <a:spcBef>
                <a:spcPts val="0"/>
              </a:spcBef>
              <a:spcAft>
                <a:spcPts val="350"/>
              </a:spcAft>
            </a:pPr>
            <a:r>
              <a:rPr lang="en-US" sz="1800" dirty="0" smtClean="0">
                <a:latin typeface="Calibri" panose="020F0502020204030204" pitchFamily="34" charset="0"/>
              </a:rPr>
              <a:t>Estimate costs based upon </a:t>
            </a:r>
            <a:br>
              <a:rPr lang="en-US" sz="1800" dirty="0" smtClean="0">
                <a:latin typeface="Calibri" panose="020F0502020204030204" pitchFamily="34" charset="0"/>
              </a:rPr>
            </a:br>
            <a:r>
              <a:rPr lang="en-US" sz="1800" dirty="0" smtClean="0">
                <a:latin typeface="Calibri" panose="020F0502020204030204" pitchFamily="34" charset="0"/>
              </a:rPr>
              <a:t>your expected use of services</a:t>
            </a:r>
          </a:p>
          <a:p>
            <a:pPr lvl="1">
              <a:spcBef>
                <a:spcPts val="0"/>
              </a:spcBef>
              <a:spcAft>
                <a:spcPts val="350"/>
              </a:spcAft>
            </a:pPr>
            <a:r>
              <a:rPr lang="en-US" sz="1800" dirty="0" smtClean="0">
                <a:latin typeface="Calibri" panose="020F0502020204030204" pitchFamily="34" charset="0"/>
              </a:rPr>
              <a:t>Customized based upon information you provide for each member</a:t>
            </a:r>
            <a:br>
              <a:rPr lang="en-US" sz="1800" dirty="0" smtClean="0">
                <a:latin typeface="Calibri" panose="020F0502020204030204" pitchFamily="34" charset="0"/>
              </a:rPr>
            </a:br>
            <a:r>
              <a:rPr lang="en-US" sz="1800" dirty="0" smtClean="0">
                <a:latin typeface="Calibri" panose="020F0502020204030204" pitchFamily="34" charset="0"/>
              </a:rPr>
              <a:t>who is covered</a:t>
            </a:r>
            <a:endParaRPr lang="en-US" sz="1800" dirty="0">
              <a:latin typeface="Calibri" panose="020F0502020204030204" pitchFamily="34" charset="0"/>
            </a:endParaRPr>
          </a:p>
          <a:p>
            <a:pPr lvl="1">
              <a:spcBef>
                <a:spcPts val="0"/>
              </a:spcBef>
              <a:spcAft>
                <a:spcPts val="1200"/>
              </a:spcAft>
            </a:pPr>
            <a:r>
              <a:rPr lang="en-US" sz="1800" dirty="0" smtClean="0">
                <a:latin typeface="Calibri" panose="020F0502020204030204" pitchFamily="34" charset="0"/>
              </a:rPr>
              <a:t>Annualized premiums</a:t>
            </a:r>
            <a:endParaRPr lang="en-US" sz="1800" dirty="0">
              <a:latin typeface="Calibri" panose="020F0502020204030204" pitchFamily="34" charset="0"/>
            </a:endParaRPr>
          </a:p>
          <a:p>
            <a:pPr>
              <a:spcBef>
                <a:spcPts val="0"/>
              </a:spcBef>
              <a:spcAft>
                <a:spcPts val="350"/>
              </a:spcAft>
            </a:pPr>
            <a:r>
              <a:rPr lang="en-US" sz="2000" b="1" dirty="0" smtClean="0">
                <a:latin typeface="Calibri" panose="020F0502020204030204" pitchFamily="34" charset="0"/>
              </a:rPr>
              <a:t>Coverage Advisor also provides</a:t>
            </a:r>
            <a:br>
              <a:rPr lang="en-US" sz="2000" b="1" dirty="0" smtClean="0">
                <a:latin typeface="Calibri" panose="020F0502020204030204" pitchFamily="34" charset="0"/>
              </a:rPr>
            </a:br>
            <a:r>
              <a:rPr lang="en-US" sz="2000" b="1" dirty="0" smtClean="0">
                <a:latin typeface="Calibri" panose="020F0502020204030204" pitchFamily="34" charset="0"/>
              </a:rPr>
              <a:t>general plan information</a:t>
            </a:r>
            <a:endParaRPr lang="en-US" sz="2000" b="1" dirty="0">
              <a:latin typeface="Calibri" panose="020F0502020204030204" pitchFamily="34" charset="0"/>
            </a:endParaRPr>
          </a:p>
          <a:p>
            <a:pPr lvl="1">
              <a:spcBef>
                <a:spcPts val="0"/>
              </a:spcBef>
              <a:spcAft>
                <a:spcPts val="350"/>
              </a:spcAft>
            </a:pPr>
            <a:r>
              <a:rPr lang="en-US" sz="1800" dirty="0" smtClean="0">
                <a:latin typeface="Calibri" panose="020F0502020204030204" pitchFamily="34" charset="0"/>
              </a:rPr>
              <a:t>Co-insurance, co-pays, </a:t>
            </a:r>
            <a:br>
              <a:rPr lang="en-US" sz="1800" dirty="0" smtClean="0">
                <a:latin typeface="Calibri" panose="020F0502020204030204" pitchFamily="34" charset="0"/>
              </a:rPr>
            </a:br>
            <a:r>
              <a:rPr lang="en-US" sz="1800" dirty="0" smtClean="0">
                <a:latin typeface="Calibri" panose="020F0502020204030204" pitchFamily="34" charset="0"/>
              </a:rPr>
              <a:t>and out-of-pocket maximums</a:t>
            </a:r>
            <a:endParaRPr lang="en-US" sz="1800" dirty="0">
              <a:latin typeface="Calibri" panose="020F050202020403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641" y="1757548"/>
            <a:ext cx="3800103" cy="485915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0194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bwMode="auto">
          <a:xfrm>
            <a:off x="836757" y="4699209"/>
            <a:ext cx="7463739" cy="977181"/>
          </a:xfrm>
          <a:prstGeom prst="rect">
            <a:avLst/>
          </a:prstGeom>
          <a:solidFill>
            <a:srgbClr val="99CCFF"/>
          </a:solidFill>
          <a:ln w="3175">
            <a:noFill/>
            <a:miter lim="800000"/>
            <a:headEnd/>
            <a:tailEnd/>
          </a:ln>
          <a:effectLst>
            <a:innerShdw blurRad="114300">
              <a:prstClr val="black"/>
            </a:innerShdw>
          </a:effectLst>
        </p:spPr>
        <p:txBody>
          <a:bodyPr vert="horz" wrap="square" lIns="91440" tIns="182880" rIns="91440" bIns="18288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lnSpc>
                <a:spcPts val="2200"/>
              </a:lnSpc>
              <a:spcBef>
                <a:spcPts val="0"/>
              </a:spcBef>
              <a:buNone/>
            </a:pPr>
            <a:r>
              <a:rPr lang="en-US" sz="1800" b="0" kern="0" dirty="0" smtClean="0">
                <a:latin typeface="Calibri" panose="020F0502020204030204" pitchFamily="34" charset="0"/>
              </a:rPr>
              <a:t>Information may be prepopulated if you have used Coverage Advisor</a:t>
            </a:r>
            <a:br>
              <a:rPr lang="en-US" sz="1800" b="0" kern="0" dirty="0" smtClean="0">
                <a:latin typeface="Calibri" panose="020F0502020204030204" pitchFamily="34" charset="0"/>
              </a:rPr>
            </a:br>
            <a:r>
              <a:rPr lang="en-US" sz="1800" b="0" kern="0" dirty="0" smtClean="0">
                <a:latin typeface="Calibri" panose="020F0502020204030204" pitchFamily="34" charset="0"/>
              </a:rPr>
              <a:t>in the past.  Make any necessary updates.</a:t>
            </a:r>
            <a:endParaRPr lang="en-US" sz="1800" b="0" kern="0" dirty="0">
              <a:latin typeface="Calibri" panose="020F0502020204030204" pitchFamily="34" charset="0"/>
            </a:endParaRPr>
          </a:p>
        </p:txBody>
      </p:sp>
      <p:sp>
        <p:nvSpPr>
          <p:cNvPr id="3" name="TextBox 2"/>
          <p:cNvSpPr txBox="1"/>
          <p:nvPr/>
        </p:nvSpPr>
        <p:spPr>
          <a:xfrm>
            <a:off x="821438" y="5876421"/>
            <a:ext cx="7479058" cy="523220"/>
          </a:xfrm>
          <a:prstGeom prst="rect">
            <a:avLst/>
          </a:prstGeom>
          <a:noFill/>
          <a:ln>
            <a:noFill/>
          </a:ln>
          <a:effectLst/>
        </p:spPr>
        <p:txBody>
          <a:bodyPr wrap="square" tIns="91440" bIns="91440" rtlCol="0">
            <a:spAutoFit/>
          </a:bodyPr>
          <a:lstStyle/>
          <a:p>
            <a:pPr algn="ctr"/>
            <a:r>
              <a:rPr lang="en-US" sz="1100" dirty="0" smtClean="0">
                <a:solidFill>
                  <a:schemeClr val="bg1"/>
                </a:solidFill>
                <a:latin typeface="Calibri" panose="020F0502020204030204" pitchFamily="34" charset="0"/>
              </a:rPr>
              <a:t>Your responses are confidential. Your church, annual conference, employer, HealthFlex, the General Board or your insurance carrier cannot access your responses. Businessolver is bound by the HIPAA Privacy Rule to protect your privacy.</a:t>
            </a:r>
            <a:endParaRPr lang="en-US" sz="1100" dirty="0">
              <a:solidFill>
                <a:schemeClr val="bg1"/>
              </a:solidFill>
              <a:latin typeface="Calibri" panose="020F0502020204030204" pitchFamily="34" charset="0"/>
            </a:endParaRPr>
          </a:p>
        </p:txBody>
      </p:sp>
      <p:sp>
        <p:nvSpPr>
          <p:cNvPr id="5" name="Title 1"/>
          <p:cNvSpPr txBox="1">
            <a:spLocks/>
          </p:cNvSpPr>
          <p:nvPr/>
        </p:nvSpPr>
        <p:spPr>
          <a:xfrm>
            <a:off x="801132" y="484409"/>
            <a:ext cx="7463739" cy="524988"/>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900"/>
              </a:lnSpc>
              <a:defRPr/>
            </a:pPr>
            <a:r>
              <a:rPr lang="en-US" sz="3800" kern="0" dirty="0" smtClean="0">
                <a:solidFill>
                  <a:srgbClr val="006600"/>
                </a:solidFill>
                <a:latin typeface="Calibri" panose="020F0502020204030204" pitchFamily="34" charset="0"/>
              </a:rPr>
              <a:t>Coverage Advisor—Family Profile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84" y="1248455"/>
            <a:ext cx="7441812" cy="3270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803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38" t="27574" r="11654" b="26654"/>
          <a:stretch/>
        </p:blipFill>
        <p:spPr bwMode="auto">
          <a:xfrm>
            <a:off x="1294410" y="1149347"/>
            <a:ext cx="6662058" cy="38412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52551" y="6056414"/>
            <a:ext cx="5403270" cy="646331"/>
          </a:xfrm>
          <a:prstGeom prst="rect">
            <a:avLst/>
          </a:prstGeom>
          <a:noFill/>
          <a:ln>
            <a:noFill/>
          </a:ln>
          <a:effectLst/>
        </p:spPr>
        <p:txBody>
          <a:bodyPr wrap="square" tIns="91440" bIns="91440" rtlCol="0">
            <a:spAutoFit/>
          </a:bodyPr>
          <a:lstStyle/>
          <a:p>
            <a:pPr>
              <a:lnSpc>
                <a:spcPts val="1200"/>
              </a:lnSpc>
            </a:pPr>
            <a:r>
              <a:rPr lang="en-US" sz="1100" dirty="0" smtClean="0">
                <a:solidFill>
                  <a:schemeClr val="bg1"/>
                </a:solidFill>
                <a:latin typeface="Calibri" panose="020F0502020204030204" pitchFamily="34" charset="0"/>
              </a:rPr>
              <a:t>Your responses are confidential. Your church, annual conference, employer, HealthFlex, the General Board or your insurance carrier cannot access your responses. Businessolver is bound by the HIPAA Privacy Rule to protect your privacy.</a:t>
            </a:r>
            <a:endParaRPr lang="en-US" sz="1100" dirty="0">
              <a:solidFill>
                <a:schemeClr val="bg1"/>
              </a:solidFill>
              <a:latin typeface="Calibri" panose="020F0502020204030204" pitchFamily="34" charset="0"/>
            </a:endParaRPr>
          </a:p>
        </p:txBody>
      </p:sp>
      <p:sp>
        <p:nvSpPr>
          <p:cNvPr id="5" name="Title 1"/>
          <p:cNvSpPr txBox="1">
            <a:spLocks/>
          </p:cNvSpPr>
          <p:nvPr/>
        </p:nvSpPr>
        <p:spPr bwMode="auto">
          <a:xfrm>
            <a:off x="0" y="443662"/>
            <a:ext cx="9144000" cy="4539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900"/>
              </a:lnSpc>
              <a:defRPr/>
            </a:pPr>
            <a:r>
              <a:rPr lang="en-US" kern="0" dirty="0" smtClean="0">
                <a:latin typeface="Calibri" panose="020F0502020204030204" pitchFamily="34" charset="0"/>
              </a:rPr>
              <a:t>Coverage Advisor—Family Profile</a:t>
            </a:r>
          </a:p>
        </p:txBody>
      </p:sp>
      <p:sp>
        <p:nvSpPr>
          <p:cNvPr id="6" name="Content Placeholder 1"/>
          <p:cNvSpPr txBox="1">
            <a:spLocks/>
          </p:cNvSpPr>
          <p:nvPr/>
        </p:nvSpPr>
        <p:spPr bwMode="auto">
          <a:xfrm>
            <a:off x="1852551" y="5050019"/>
            <a:ext cx="5403270" cy="977181"/>
          </a:xfrm>
          <a:prstGeom prst="rect">
            <a:avLst/>
          </a:prstGeom>
          <a:solidFill>
            <a:srgbClr val="99CCFF"/>
          </a:solidFill>
          <a:ln w="3175">
            <a:noFill/>
            <a:miter lim="800000"/>
            <a:headEnd/>
            <a:tailEnd/>
          </a:ln>
          <a:effectLst>
            <a:innerShdw blurRad="114300">
              <a:prstClr val="black"/>
            </a:innerShdw>
          </a:effectLst>
        </p:spPr>
        <p:txBody>
          <a:bodyPr vert="horz" wrap="square" lIns="91440" tIns="182880" rIns="91440" bIns="18288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lnSpc>
                <a:spcPts val="2100"/>
              </a:lnSpc>
              <a:spcBef>
                <a:spcPts val="0"/>
              </a:spcBef>
              <a:buNone/>
            </a:pPr>
            <a:r>
              <a:rPr lang="en-US" sz="1800" b="0" kern="0" dirty="0">
                <a:latin typeface="Calibri" panose="020F0502020204030204" pitchFamily="34" charset="0"/>
              </a:rPr>
              <a:t>Enter information about health status of </a:t>
            </a:r>
            <a:r>
              <a:rPr lang="en-US" sz="1800" b="0" kern="0" dirty="0" smtClean="0">
                <a:latin typeface="Calibri" panose="020F0502020204030204" pitchFamily="34" charset="0"/>
              </a:rPr>
              <a:t/>
            </a:r>
            <a:br>
              <a:rPr lang="en-US" sz="1800" b="0" kern="0" dirty="0" smtClean="0">
                <a:latin typeface="Calibri" panose="020F0502020204030204" pitchFamily="34" charset="0"/>
              </a:rPr>
            </a:br>
            <a:r>
              <a:rPr lang="en-US" sz="1800" b="0" kern="0" dirty="0" smtClean="0">
                <a:latin typeface="Calibri" panose="020F0502020204030204" pitchFamily="34" charset="0"/>
              </a:rPr>
              <a:t>each family </a:t>
            </a:r>
            <a:r>
              <a:rPr lang="en-US" sz="1800" b="0" kern="0" dirty="0">
                <a:latin typeface="Calibri" panose="020F0502020204030204" pitchFamily="34" charset="0"/>
              </a:rPr>
              <a:t>member to more accurately estimate </a:t>
            </a:r>
            <a:r>
              <a:rPr lang="en-US" sz="1800" b="0" kern="0" dirty="0" smtClean="0">
                <a:latin typeface="Calibri" panose="020F0502020204030204" pitchFamily="34" charset="0"/>
              </a:rPr>
              <a:t>costs </a:t>
            </a:r>
            <a:br>
              <a:rPr lang="en-US" sz="1800" b="0" kern="0" dirty="0" smtClean="0">
                <a:latin typeface="Calibri" panose="020F0502020204030204" pitchFamily="34" charset="0"/>
              </a:rPr>
            </a:br>
            <a:r>
              <a:rPr lang="en-US" sz="1800" b="0" kern="0" dirty="0" smtClean="0">
                <a:latin typeface="Calibri" panose="020F0502020204030204" pitchFamily="34" charset="0"/>
              </a:rPr>
              <a:t>per </a:t>
            </a:r>
            <a:r>
              <a:rPr lang="en-US" sz="1800" b="0" kern="0" dirty="0">
                <a:latin typeface="Calibri" panose="020F0502020204030204" pitchFamily="34" charset="0"/>
              </a:rPr>
              <a:t>plan</a:t>
            </a:r>
            <a:r>
              <a:rPr lang="en-US" sz="1800" b="0" kern="0" dirty="0" smtClean="0">
                <a:latin typeface="Calibri" panose="020F0502020204030204" pitchFamily="34" charset="0"/>
              </a:rPr>
              <a:t>. General </a:t>
            </a:r>
            <a:r>
              <a:rPr lang="en-US" sz="1800" b="0" kern="0" dirty="0">
                <a:latin typeface="Calibri" panose="020F0502020204030204" pitchFamily="34" charset="0"/>
              </a:rPr>
              <a:t>and detailed options available.</a:t>
            </a:r>
          </a:p>
        </p:txBody>
      </p:sp>
    </p:spTree>
    <p:extLst>
      <p:ext uri="{BB962C8B-B14F-4D97-AF65-F5344CB8AC3E}">
        <p14:creationId xmlns:p14="http://schemas.microsoft.com/office/powerpoint/2010/main" val="27804436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88" y="1325704"/>
            <a:ext cx="7837487" cy="3783614"/>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1"/>
          <p:cNvSpPr txBox="1">
            <a:spLocks/>
          </p:cNvSpPr>
          <p:nvPr/>
        </p:nvSpPr>
        <p:spPr bwMode="auto">
          <a:xfrm>
            <a:off x="702688" y="5275527"/>
            <a:ext cx="7837487" cy="638384"/>
          </a:xfrm>
          <a:prstGeom prst="rect">
            <a:avLst/>
          </a:prstGeom>
          <a:solidFill>
            <a:srgbClr val="99CCFF"/>
          </a:solidFill>
          <a:ln w="3175">
            <a:noFill/>
            <a:miter lim="800000"/>
            <a:headEnd/>
            <a:tailEnd/>
          </a:ln>
          <a:effectLst>
            <a:innerShdw blurRad="114300">
              <a:prstClr val="black"/>
            </a:innerShdw>
          </a:effectLst>
        </p:spPr>
        <p:txBody>
          <a:bodyPr vert="horz" wrap="square" lIns="91440" tIns="182880" rIns="91440" bIns="18288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lnSpc>
                <a:spcPts val="2900"/>
              </a:lnSpc>
              <a:spcBef>
                <a:spcPts val="0"/>
              </a:spcBef>
              <a:buNone/>
            </a:pPr>
            <a:r>
              <a:rPr lang="en-US" sz="1800" b="0" kern="0" dirty="0" smtClean="0">
                <a:latin typeface="Calibri" panose="020F0502020204030204" pitchFamily="34" charset="0"/>
              </a:rPr>
              <a:t>Enter detailed information regarding each member’s medical conditions.</a:t>
            </a:r>
            <a:endParaRPr lang="en-US" sz="1800" b="0" kern="0" dirty="0">
              <a:latin typeface="Calibri" panose="020F0502020204030204" pitchFamily="34" charset="0"/>
            </a:endParaRPr>
          </a:p>
        </p:txBody>
      </p:sp>
      <p:sp>
        <p:nvSpPr>
          <p:cNvPr id="4" name="Title 1"/>
          <p:cNvSpPr txBox="1">
            <a:spLocks/>
          </p:cNvSpPr>
          <p:nvPr/>
        </p:nvSpPr>
        <p:spPr bwMode="auto">
          <a:xfrm>
            <a:off x="0" y="502523"/>
            <a:ext cx="9144000" cy="4539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900"/>
              </a:lnSpc>
              <a:defRPr/>
            </a:pPr>
            <a:r>
              <a:rPr lang="en-US" kern="0" dirty="0" smtClean="0">
                <a:latin typeface="Calibri" panose="020F0502020204030204" pitchFamily="34" charset="0"/>
              </a:rPr>
              <a:t>Coverage Advisor—Update Conditions</a:t>
            </a:r>
          </a:p>
        </p:txBody>
      </p:sp>
    </p:spTree>
    <p:extLst>
      <p:ext uri="{BB962C8B-B14F-4D97-AF65-F5344CB8AC3E}">
        <p14:creationId xmlns:p14="http://schemas.microsoft.com/office/powerpoint/2010/main" val="40866835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182" y="1277216"/>
            <a:ext cx="6411654" cy="482734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1"/>
          <p:cNvSpPr txBox="1">
            <a:spLocks/>
          </p:cNvSpPr>
          <p:nvPr/>
        </p:nvSpPr>
        <p:spPr bwMode="auto">
          <a:xfrm>
            <a:off x="1354807" y="6207081"/>
            <a:ext cx="6411654" cy="450595"/>
          </a:xfrm>
          <a:prstGeom prst="rect">
            <a:avLst/>
          </a:prstGeom>
          <a:solidFill>
            <a:srgbClr val="99CCFF"/>
          </a:solidFill>
          <a:ln w="3175">
            <a:noFill/>
            <a:miter lim="800000"/>
            <a:headEnd/>
            <a:tailEnd/>
          </a:ln>
          <a:effectLst>
            <a:innerShdw blurRad="114300">
              <a:prstClr val="black"/>
            </a:innerShdw>
          </a:effectLst>
        </p:spPr>
        <p:txBody>
          <a:bodyPr vert="horz" wrap="square" lIns="91440" tIns="91440" rIns="91440" bIns="9144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buNone/>
            </a:pPr>
            <a:r>
              <a:rPr lang="en-US" sz="1800" b="0" kern="0" dirty="0" smtClean="0">
                <a:latin typeface="Calibri" panose="020F0502020204030204" pitchFamily="34" charset="0"/>
              </a:rPr>
              <a:t>Indicate expected number of visits by service type.  </a:t>
            </a:r>
            <a:endParaRPr lang="en-US" sz="1800" b="0" kern="0" dirty="0">
              <a:latin typeface="Calibri" panose="020F0502020204030204" pitchFamily="34" charset="0"/>
            </a:endParaRPr>
          </a:p>
        </p:txBody>
      </p:sp>
      <p:sp>
        <p:nvSpPr>
          <p:cNvPr id="4" name="Title 1"/>
          <p:cNvSpPr txBox="1">
            <a:spLocks/>
          </p:cNvSpPr>
          <p:nvPr/>
        </p:nvSpPr>
        <p:spPr bwMode="auto">
          <a:xfrm>
            <a:off x="0" y="526274"/>
            <a:ext cx="9144000" cy="4539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900"/>
              </a:lnSpc>
              <a:defRPr/>
            </a:pPr>
            <a:r>
              <a:rPr lang="en-US" kern="0" dirty="0" smtClean="0">
                <a:latin typeface="Calibri" panose="020F0502020204030204" pitchFamily="34" charset="0"/>
              </a:rPr>
              <a:t>Coverage Advisor—Update Visits</a:t>
            </a:r>
          </a:p>
        </p:txBody>
      </p:sp>
    </p:spTree>
    <p:extLst>
      <p:ext uri="{BB962C8B-B14F-4D97-AF65-F5344CB8AC3E}">
        <p14:creationId xmlns:p14="http://schemas.microsoft.com/office/powerpoint/2010/main" val="2948311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28040" y="832553"/>
            <a:ext cx="7841416" cy="704147"/>
          </a:xfrm>
        </p:spPr>
        <p:txBody>
          <a:bodyPr/>
          <a:lstStyle/>
          <a:p>
            <a:pPr>
              <a:lnSpc>
                <a:spcPts val="3800"/>
              </a:lnSpc>
              <a:defRPr/>
            </a:pPr>
            <a:r>
              <a:rPr lang="en-US" dirty="0" smtClean="0">
                <a:latin typeface="Calibri" panose="020F0502020204030204" pitchFamily="34" charset="0"/>
              </a:rPr>
              <a:t>Changing Health Care Landscape </a:t>
            </a:r>
            <a:r>
              <a:rPr lang="en-US" spc="-70" dirty="0" smtClean="0">
                <a:latin typeface="Calibri" panose="020F0502020204030204" pitchFamily="34" charset="0"/>
              </a:rPr>
              <a:t/>
            </a:r>
            <a:br>
              <a:rPr lang="en-US" spc="-70" dirty="0" smtClean="0">
                <a:latin typeface="Calibri" panose="020F0502020204030204" pitchFamily="34" charset="0"/>
              </a:rPr>
            </a:br>
            <a:endParaRPr lang="en-US" sz="3200" dirty="0" smtClean="0">
              <a:latin typeface="Calibri" panose="020F0502020204030204" pitchFamily="34" charset="0"/>
            </a:endParaRPr>
          </a:p>
        </p:txBody>
      </p:sp>
      <p:sp>
        <p:nvSpPr>
          <p:cNvPr id="8195" name="Content Placeholder 2"/>
          <p:cNvSpPr>
            <a:spLocks noGrp="1"/>
          </p:cNvSpPr>
          <p:nvPr>
            <p:ph idx="1"/>
          </p:nvPr>
        </p:nvSpPr>
        <p:spPr>
          <a:xfrm>
            <a:off x="4305014" y="3165352"/>
            <a:ext cx="4720233" cy="3354201"/>
          </a:xfrm>
        </p:spPr>
        <p:txBody>
          <a:bodyPr/>
          <a:lstStyle/>
          <a:p>
            <a:pPr>
              <a:spcBef>
                <a:spcPts val="0"/>
              </a:spcBef>
              <a:spcAft>
                <a:spcPts val="1200"/>
              </a:spcAft>
              <a:defRPr/>
            </a:pPr>
            <a:r>
              <a:rPr lang="en-US" sz="2200" b="1" dirty="0" smtClean="0">
                <a:latin typeface="Calibri" panose="020F0502020204030204" pitchFamily="34" charset="0"/>
              </a:rPr>
              <a:t>2018</a:t>
            </a:r>
            <a:r>
              <a:rPr lang="en-US" sz="2200" dirty="0" smtClean="0">
                <a:latin typeface="Calibri" panose="020F0502020204030204" pitchFamily="34" charset="0"/>
              </a:rPr>
              <a:t>—Cadillac Tax imposes high </a:t>
            </a:r>
            <a:r>
              <a:rPr lang="en-US" sz="2200" spc="-50" dirty="0" smtClean="0">
                <a:latin typeface="Calibri" panose="020F0502020204030204" pitchFamily="34" charset="0"/>
              </a:rPr>
              <a:t>penalties for “generous” health plans</a:t>
            </a:r>
          </a:p>
          <a:p>
            <a:pPr>
              <a:spcBef>
                <a:spcPts val="0"/>
              </a:spcBef>
              <a:spcAft>
                <a:spcPts val="200"/>
              </a:spcAft>
              <a:defRPr/>
            </a:pPr>
            <a:r>
              <a:rPr lang="en-US" sz="2200" dirty="0" smtClean="0">
                <a:latin typeface="Calibri" panose="020F0502020204030204" pitchFamily="34" charset="0"/>
              </a:rPr>
              <a:t>Public Marketplace (</a:t>
            </a:r>
            <a:r>
              <a:rPr lang="en-US" sz="2200" b="1" dirty="0" smtClean="0">
                <a:solidFill>
                  <a:srgbClr val="006600"/>
                </a:solidFill>
                <a:latin typeface="Calibri" panose="020F0502020204030204" pitchFamily="34" charset="0"/>
              </a:rPr>
              <a:t>www.healthcare.gov</a:t>
            </a:r>
            <a:r>
              <a:rPr lang="en-US" sz="2200" dirty="0" smtClean="0">
                <a:latin typeface="Calibri" panose="020F0502020204030204" pitchFamily="34" charset="0"/>
              </a:rPr>
              <a:t>) </a:t>
            </a:r>
            <a:br>
              <a:rPr lang="en-US" sz="2200" dirty="0" smtClean="0">
                <a:latin typeface="Calibri" panose="020F0502020204030204" pitchFamily="34" charset="0"/>
              </a:rPr>
            </a:br>
            <a:r>
              <a:rPr lang="en-US" sz="2200" spc="-20" dirty="0" smtClean="0">
                <a:latin typeface="Calibri" panose="020F0502020204030204" pitchFamily="34" charset="0"/>
              </a:rPr>
              <a:t>introduces to consumer public</a:t>
            </a:r>
            <a:r>
              <a:rPr lang="en-US" sz="2200" dirty="0" smtClean="0">
                <a:latin typeface="Calibri" panose="020F0502020204030204" pitchFamily="34" charset="0"/>
              </a:rPr>
              <a:t>:</a:t>
            </a:r>
          </a:p>
          <a:p>
            <a:pPr lvl="1">
              <a:spcBef>
                <a:spcPts val="0"/>
              </a:spcBef>
              <a:spcAft>
                <a:spcPts val="200"/>
              </a:spcAft>
              <a:defRPr/>
            </a:pPr>
            <a:r>
              <a:rPr lang="en-US" sz="2000" dirty="0">
                <a:latin typeface="Calibri" panose="020F0502020204030204" pitchFamily="34" charset="0"/>
              </a:rPr>
              <a:t>I</a:t>
            </a:r>
            <a:r>
              <a:rPr lang="en-US" sz="2000" dirty="0" smtClean="0">
                <a:latin typeface="Calibri" panose="020F0502020204030204" pitchFamily="34" charset="0"/>
              </a:rPr>
              <a:t>ndividual choice</a:t>
            </a:r>
            <a:endParaRPr lang="en-US" sz="2000" dirty="0">
              <a:latin typeface="Calibri" panose="020F0502020204030204" pitchFamily="34" charset="0"/>
            </a:endParaRPr>
          </a:p>
          <a:p>
            <a:pPr lvl="1">
              <a:spcBef>
                <a:spcPts val="0"/>
              </a:spcBef>
              <a:spcAft>
                <a:spcPts val="200"/>
              </a:spcAft>
              <a:defRPr/>
            </a:pPr>
            <a:r>
              <a:rPr lang="en-US" sz="2000" dirty="0" smtClean="0">
                <a:latin typeface="Calibri" panose="020F0502020204030204" pitchFamily="34" charset="0"/>
              </a:rPr>
              <a:t>“Metal plans”</a:t>
            </a:r>
          </a:p>
          <a:p>
            <a:pPr lvl="1">
              <a:spcBef>
                <a:spcPts val="0"/>
              </a:spcBef>
              <a:spcAft>
                <a:spcPts val="600"/>
              </a:spcAft>
              <a:defRPr/>
            </a:pPr>
            <a:r>
              <a:rPr lang="en-US" sz="2000" dirty="0" smtClean="0">
                <a:latin typeface="Calibri" panose="020F0502020204030204" pitchFamily="34" charset="0"/>
              </a:rPr>
              <a:t>Comparative shopping</a:t>
            </a:r>
            <a:br>
              <a:rPr lang="en-US" sz="2000" dirty="0" smtClean="0">
                <a:latin typeface="Calibri" panose="020F0502020204030204" pitchFamily="34" charset="0"/>
              </a:rPr>
            </a:br>
            <a:r>
              <a:rPr lang="en-US" sz="2000" dirty="0" smtClean="0">
                <a:latin typeface="Calibri" panose="020F0502020204030204" pitchFamily="34" charset="0"/>
              </a:rPr>
              <a:t>for health insurance</a:t>
            </a:r>
          </a:p>
        </p:txBody>
      </p:sp>
      <p:sp>
        <p:nvSpPr>
          <p:cNvPr id="2" name="Rounded Rectangle 1"/>
          <p:cNvSpPr/>
          <p:nvPr/>
        </p:nvSpPr>
        <p:spPr>
          <a:xfrm>
            <a:off x="844550" y="2116260"/>
            <a:ext cx="7888406" cy="578882"/>
          </a:xfrm>
          <a:prstGeom prst="roundRect">
            <a:avLst/>
          </a:prstGeom>
          <a:solidFill>
            <a:srgbClr val="3450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indent="0" algn="ctr">
              <a:spcBef>
                <a:spcPts val="0"/>
              </a:spcBef>
              <a:spcAft>
                <a:spcPts val="2000"/>
              </a:spcAft>
              <a:buNone/>
              <a:defRPr/>
            </a:pPr>
            <a:r>
              <a:rPr lang="en-US" sz="2800" dirty="0">
                <a:latin typeface="Calibri" panose="020F0502020204030204" pitchFamily="34" charset="0"/>
              </a:rPr>
              <a:t>Affordable Care Act (ACA)</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3133600"/>
            <a:ext cx="3219450" cy="313002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0571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37" y="1335310"/>
            <a:ext cx="7438293" cy="440046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1"/>
          <p:cNvSpPr txBox="1">
            <a:spLocks/>
          </p:cNvSpPr>
          <p:nvPr/>
        </p:nvSpPr>
        <p:spPr bwMode="auto">
          <a:xfrm>
            <a:off x="797688" y="5842652"/>
            <a:ext cx="7443787" cy="720826"/>
          </a:xfrm>
          <a:prstGeom prst="rect">
            <a:avLst/>
          </a:prstGeom>
          <a:solidFill>
            <a:srgbClr val="99CCFF"/>
          </a:solidFill>
          <a:ln w="3175">
            <a:noFill/>
            <a:miter lim="800000"/>
            <a:headEnd/>
            <a:tailEnd/>
          </a:ln>
          <a:effectLst>
            <a:innerShdw blurRad="114300">
              <a:prstClr val="black"/>
            </a:innerShdw>
          </a:effectLst>
        </p:spPr>
        <p:txBody>
          <a:bodyPr vert="horz" wrap="square" lIns="91440" tIns="91440" rIns="91440" bIns="9144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buNone/>
            </a:pPr>
            <a:r>
              <a:rPr lang="en-US" sz="1800" b="0" kern="0" dirty="0" smtClean="0">
                <a:latin typeface="Calibri" panose="020F0502020204030204" pitchFamily="34" charset="0"/>
              </a:rPr>
              <a:t>Enter number of prescriptions you are filling at retail and/or mail order, </a:t>
            </a:r>
            <a:br>
              <a:rPr lang="en-US" sz="1800" b="0" kern="0" dirty="0" smtClean="0">
                <a:latin typeface="Calibri" panose="020F0502020204030204" pitchFamily="34" charset="0"/>
              </a:rPr>
            </a:br>
            <a:r>
              <a:rPr lang="en-US" sz="1800" b="0" kern="0" dirty="0" smtClean="0">
                <a:latin typeface="Calibri" panose="020F0502020204030204" pitchFamily="34" charset="0"/>
              </a:rPr>
              <a:t>and whether they are generic, preferred or non-preferred.</a:t>
            </a:r>
            <a:endParaRPr lang="en-US" sz="1800" b="0" kern="0" dirty="0">
              <a:latin typeface="Calibri" panose="020F0502020204030204" pitchFamily="34" charset="0"/>
            </a:endParaRPr>
          </a:p>
        </p:txBody>
      </p:sp>
      <p:sp>
        <p:nvSpPr>
          <p:cNvPr id="4" name="Title 1"/>
          <p:cNvSpPr txBox="1">
            <a:spLocks/>
          </p:cNvSpPr>
          <p:nvPr/>
        </p:nvSpPr>
        <p:spPr bwMode="auto">
          <a:xfrm>
            <a:off x="0" y="514400"/>
            <a:ext cx="9144000" cy="4539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900"/>
              </a:lnSpc>
              <a:defRPr/>
            </a:pPr>
            <a:r>
              <a:rPr lang="en-US" sz="3700" kern="0" dirty="0" smtClean="0">
                <a:latin typeface="Calibri" panose="020F0502020204030204" pitchFamily="34" charset="0"/>
              </a:rPr>
              <a:t>Coverage Advisor—Update Medications</a:t>
            </a:r>
          </a:p>
        </p:txBody>
      </p:sp>
    </p:spTree>
    <p:extLst>
      <p:ext uri="{BB962C8B-B14F-4D97-AF65-F5344CB8AC3E}">
        <p14:creationId xmlns:p14="http://schemas.microsoft.com/office/powerpoint/2010/main" val="36442409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bwMode="auto">
          <a:xfrm>
            <a:off x="966850" y="5128924"/>
            <a:ext cx="7210299" cy="832490"/>
          </a:xfrm>
          <a:prstGeom prst="rect">
            <a:avLst/>
          </a:prstGeom>
          <a:solidFill>
            <a:srgbClr val="99CCFF"/>
          </a:solidFill>
          <a:ln w="9525">
            <a:noFill/>
            <a:miter lim="800000"/>
            <a:headEnd/>
            <a:tailEnd/>
          </a:ln>
          <a:effectLst>
            <a:innerShdw blurRad="114300">
              <a:prstClr val="black"/>
            </a:innerShdw>
          </a:effectLst>
        </p:spPr>
        <p:txBody>
          <a:bodyPr vert="horz" wrap="square" lIns="91440" tIns="91440" rIns="91440" bIns="9144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lnSpc>
                <a:spcPts val="2000"/>
              </a:lnSpc>
              <a:spcBef>
                <a:spcPts val="0"/>
              </a:spcBef>
              <a:buNone/>
            </a:pPr>
            <a:r>
              <a:rPr lang="en-US" sz="1800" b="0" kern="0" dirty="0" smtClean="0">
                <a:latin typeface="Calibri" panose="020F0502020204030204" pitchFamily="34" charset="0"/>
              </a:rPr>
              <a:t>Receive cost comparison by plan, including premium and </a:t>
            </a:r>
            <a:br>
              <a:rPr lang="en-US" sz="1800" b="0" kern="0" dirty="0" smtClean="0">
                <a:latin typeface="Calibri" panose="020F0502020204030204" pitchFamily="34" charset="0"/>
              </a:rPr>
            </a:br>
            <a:r>
              <a:rPr lang="en-US" sz="1800" b="0" kern="0" dirty="0" smtClean="0">
                <a:latin typeface="Calibri" panose="020F0502020204030204" pitchFamily="34" charset="0"/>
              </a:rPr>
              <a:t>estimated out-of- pocket costs for each plan</a:t>
            </a:r>
            <a:endParaRPr lang="en-US" sz="1800" b="0" kern="0" dirty="0">
              <a:latin typeface="Calibri" panose="020F0502020204030204" pitchFamily="34" charset="0"/>
            </a:endParaRPr>
          </a:p>
        </p:txBody>
      </p:sp>
      <p:sp>
        <p:nvSpPr>
          <p:cNvPr id="4" name="TextBox 3"/>
          <p:cNvSpPr txBox="1"/>
          <p:nvPr/>
        </p:nvSpPr>
        <p:spPr>
          <a:xfrm>
            <a:off x="966849" y="6120307"/>
            <a:ext cx="7210299" cy="435119"/>
          </a:xfrm>
          <a:prstGeom prst="rect">
            <a:avLst/>
          </a:prstGeom>
          <a:noFill/>
          <a:ln>
            <a:noFill/>
          </a:ln>
          <a:effectLst/>
        </p:spPr>
        <p:txBody>
          <a:bodyPr wrap="square" tIns="91440" bIns="91440" rtlCol="0" anchor="ctr" anchorCtr="0">
            <a:spAutoFit/>
          </a:bodyPr>
          <a:lstStyle/>
          <a:p>
            <a:pPr algn="ctr">
              <a:lnSpc>
                <a:spcPts val="1900"/>
              </a:lnSpc>
            </a:pPr>
            <a:r>
              <a:rPr lang="en-US" sz="2000" dirty="0" smtClean="0">
                <a:solidFill>
                  <a:schemeClr val="bg1"/>
                </a:solidFill>
                <a:latin typeface="Calibri" panose="020F0502020204030204" pitchFamily="34" charset="0"/>
              </a:rPr>
              <a:t>Cost estimates are for illustration only. Actual costs may vary.  </a:t>
            </a:r>
            <a:endParaRPr lang="en-US" sz="2000" dirty="0">
              <a:solidFill>
                <a:schemeClr val="bg1"/>
              </a:solidFill>
              <a:latin typeface="Calibri" panose="020F0502020204030204" pitchFamily="34" charset="0"/>
            </a:endParaRPr>
          </a:p>
        </p:txBody>
      </p:sp>
      <p:sp>
        <p:nvSpPr>
          <p:cNvPr id="5" name="Title 1"/>
          <p:cNvSpPr txBox="1">
            <a:spLocks/>
          </p:cNvSpPr>
          <p:nvPr/>
        </p:nvSpPr>
        <p:spPr bwMode="auto">
          <a:xfrm>
            <a:off x="0" y="504998"/>
            <a:ext cx="9144000" cy="4539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900"/>
              </a:lnSpc>
              <a:defRPr/>
            </a:pPr>
            <a:r>
              <a:rPr lang="en-US" sz="3700" kern="0" spc="-30" dirty="0" smtClean="0">
                <a:latin typeface="Calibri" panose="020F0502020204030204" pitchFamily="34" charset="0"/>
              </a:rPr>
              <a:t>Coverage Advisor—Cost Summary by Plan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839" y="1419226"/>
            <a:ext cx="7414318" cy="334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3527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4" y="1338200"/>
            <a:ext cx="8215313" cy="441673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1" y="528748"/>
            <a:ext cx="9144000" cy="4539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900"/>
              </a:lnSpc>
              <a:defRPr/>
            </a:pPr>
            <a:r>
              <a:rPr lang="en-US" kern="0" dirty="0" smtClean="0">
                <a:latin typeface="Calibri" panose="020F0502020204030204" pitchFamily="34" charset="0"/>
              </a:rPr>
              <a:t>Coverage Advisor—Benefit Comparison</a:t>
            </a:r>
          </a:p>
        </p:txBody>
      </p:sp>
    </p:spTree>
    <p:extLst>
      <p:ext uri="{BB962C8B-B14F-4D97-AF65-F5344CB8AC3E}">
        <p14:creationId xmlns:p14="http://schemas.microsoft.com/office/powerpoint/2010/main" val="19035383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774701"/>
            <a:ext cx="8328802" cy="647700"/>
          </a:xfrm>
        </p:spPr>
        <p:txBody>
          <a:bodyPr/>
          <a:lstStyle/>
          <a:p>
            <a:r>
              <a:rPr lang="en-US" dirty="0" smtClean="0">
                <a:latin typeface="Calibri" panose="020F0502020204030204" pitchFamily="34" charset="0"/>
              </a:rPr>
              <a:t>WebMD—Details and FAQs</a:t>
            </a:r>
            <a:endParaRPr lang="en-US" dirty="0">
              <a:latin typeface="Calibri" panose="020F0502020204030204" pitchFamily="34" charset="0"/>
            </a:endParaRPr>
          </a:p>
        </p:txBody>
      </p:sp>
      <p:cxnSp>
        <p:nvCxnSpPr>
          <p:cNvPr id="5" name="Straight Arrow Connector 4"/>
          <p:cNvCxnSpPr/>
          <p:nvPr/>
        </p:nvCxnSpPr>
        <p:spPr bwMode="auto">
          <a:xfrm flipV="1">
            <a:off x="6515100" y="4102100"/>
            <a:ext cx="546100" cy="1709233"/>
          </a:xfrm>
          <a:prstGeom prst="straightConnector1">
            <a:avLst/>
          </a:prstGeom>
          <a:solidFill>
            <a:srgbClr val="000000"/>
          </a:solidFill>
          <a:ln w="9525" cap="flat" cmpd="sng" algn="ctr">
            <a:noFill/>
            <a:prstDash val="solid"/>
            <a:round/>
            <a:headEnd type="none" w="med" len="med"/>
            <a:tailEnd type="arrow"/>
          </a:ln>
          <a:effectLst/>
        </p:spPr>
      </p:cxnSp>
      <p:sp>
        <p:nvSpPr>
          <p:cNvPr id="4" name="Content Placeholder 2"/>
          <p:cNvSpPr>
            <a:spLocks noGrp="1"/>
          </p:cNvSpPr>
          <p:nvPr>
            <p:ph idx="1"/>
          </p:nvPr>
        </p:nvSpPr>
        <p:spPr>
          <a:xfrm>
            <a:off x="785813" y="2193925"/>
            <a:ext cx="4738752" cy="3256849"/>
          </a:xfrm>
        </p:spPr>
        <p:txBody>
          <a:bodyPr/>
          <a:lstStyle/>
          <a:p>
            <a:pPr>
              <a:spcBef>
                <a:spcPts val="0"/>
              </a:spcBef>
              <a:spcAft>
                <a:spcPts val="350"/>
              </a:spcAft>
            </a:pPr>
            <a:r>
              <a:rPr lang="en-US" sz="2200" b="1" dirty="0" smtClean="0">
                <a:latin typeface="Calibri" panose="020F0502020204030204" pitchFamily="34" charset="0"/>
              </a:rPr>
              <a:t>Access more detailed information about </a:t>
            </a:r>
            <a:r>
              <a:rPr lang="en-US" sz="2200" b="1" dirty="0" err="1" smtClean="0">
                <a:latin typeface="Calibri" panose="020F0502020204030204" pitchFamily="34" charset="0"/>
              </a:rPr>
              <a:t>HealthFlex</a:t>
            </a:r>
            <a:r>
              <a:rPr lang="en-US" sz="2200" b="1" dirty="0" smtClean="0">
                <a:latin typeface="Calibri" panose="020F0502020204030204" pitchFamily="34" charset="0"/>
              </a:rPr>
              <a:t> </a:t>
            </a:r>
            <a:r>
              <a:rPr lang="en-US" sz="2200" b="1" dirty="0">
                <a:latin typeface="Calibri" panose="020F0502020204030204" pitchFamily="34" charset="0"/>
              </a:rPr>
              <a:t>b</a:t>
            </a:r>
            <a:r>
              <a:rPr lang="en-US" sz="2200" b="1" dirty="0" smtClean="0">
                <a:latin typeface="Calibri" panose="020F0502020204030204" pitchFamily="34" charset="0"/>
              </a:rPr>
              <a:t>enefits</a:t>
            </a:r>
            <a:endParaRPr lang="en-US" sz="2200" b="1" dirty="0">
              <a:latin typeface="Calibri" panose="020F0502020204030204" pitchFamily="34" charset="0"/>
            </a:endParaRPr>
          </a:p>
          <a:p>
            <a:pPr lvl="1">
              <a:spcBef>
                <a:spcPts val="0"/>
              </a:spcBef>
              <a:spcAft>
                <a:spcPts val="350"/>
              </a:spcAft>
            </a:pPr>
            <a:r>
              <a:rPr lang="en-US" sz="2000" dirty="0" smtClean="0">
                <a:latin typeface="Calibri" panose="020F0502020204030204" pitchFamily="34" charset="0"/>
              </a:rPr>
              <a:t>CDHP and HDHP brochures</a:t>
            </a:r>
          </a:p>
          <a:p>
            <a:pPr lvl="1">
              <a:spcBef>
                <a:spcPts val="0"/>
              </a:spcBef>
              <a:spcAft>
                <a:spcPts val="2000"/>
              </a:spcAft>
            </a:pPr>
            <a:r>
              <a:rPr lang="en-US" sz="2000" dirty="0" smtClean="0">
                <a:latin typeface="Calibri" panose="020F0502020204030204" pitchFamily="34" charset="0"/>
              </a:rPr>
              <a:t>Guides to understanding </a:t>
            </a:r>
            <a:br>
              <a:rPr lang="en-US" sz="2000" dirty="0" smtClean="0">
                <a:latin typeface="Calibri" panose="020F0502020204030204" pitchFamily="34" charset="0"/>
              </a:rPr>
            </a:br>
            <a:r>
              <a:rPr lang="en-US" sz="2000" dirty="0" smtClean="0">
                <a:latin typeface="Calibri" panose="020F0502020204030204" pitchFamily="34" charset="0"/>
              </a:rPr>
              <a:t>FSAs, HRAs and HSAs</a:t>
            </a:r>
            <a:endParaRPr lang="en-US" sz="2000" dirty="0">
              <a:latin typeface="Calibri" panose="020F0502020204030204" pitchFamily="34" charset="0"/>
            </a:endParaRPr>
          </a:p>
          <a:p>
            <a:pPr>
              <a:spcBef>
                <a:spcPts val="0"/>
              </a:spcBef>
              <a:spcAft>
                <a:spcPts val="350"/>
              </a:spcAft>
            </a:pPr>
            <a:r>
              <a:rPr lang="en-US" sz="2200" b="1" dirty="0" smtClean="0">
                <a:latin typeface="Calibri" panose="020F0502020204030204" pitchFamily="34" charset="0"/>
              </a:rPr>
              <a:t>Frequently Asked Questions (FAQs)</a:t>
            </a:r>
            <a:endParaRPr lang="en-US" sz="2200" b="1" dirty="0">
              <a:latin typeface="Calibri" panose="020F0502020204030204" pitchFamily="34" charset="0"/>
            </a:endParaRPr>
          </a:p>
          <a:p>
            <a:pPr lvl="1">
              <a:spcBef>
                <a:spcPts val="0"/>
              </a:spcBef>
              <a:spcAft>
                <a:spcPts val="350"/>
              </a:spcAft>
            </a:pPr>
            <a:r>
              <a:rPr lang="en-US" sz="2000" dirty="0" smtClean="0">
                <a:latin typeface="Calibri" panose="020F0502020204030204" pitchFamily="34" charset="0"/>
              </a:rPr>
              <a:t>Documents </a:t>
            </a:r>
            <a:r>
              <a:rPr lang="en-US" sz="2000" dirty="0">
                <a:latin typeface="Calibri" panose="020F0502020204030204" pitchFamily="34" charset="0"/>
              </a:rPr>
              <a:t>for understanding </a:t>
            </a:r>
            <a:r>
              <a:rPr lang="en-US" sz="2000" dirty="0" smtClean="0">
                <a:latin typeface="Calibri" panose="020F0502020204030204" pitchFamily="34" charset="0"/>
              </a:rPr>
              <a:t/>
            </a:r>
            <a:br>
              <a:rPr lang="en-US" sz="2000" dirty="0" smtClean="0">
                <a:latin typeface="Calibri" panose="020F0502020204030204" pitchFamily="34" charset="0"/>
              </a:rPr>
            </a:br>
            <a:r>
              <a:rPr lang="en-US" sz="2000" dirty="0" smtClean="0">
                <a:latin typeface="Calibri" panose="020F0502020204030204" pitchFamily="34" charset="0"/>
              </a:rPr>
              <a:t>FSAs</a:t>
            </a:r>
            <a:r>
              <a:rPr lang="en-US" sz="2000" dirty="0">
                <a:latin typeface="Calibri" panose="020F0502020204030204" pitchFamily="34" charset="0"/>
              </a:rPr>
              <a:t>, </a:t>
            </a:r>
            <a:r>
              <a:rPr lang="en-US" sz="2000" dirty="0" smtClean="0">
                <a:latin typeface="Calibri" panose="020F0502020204030204" pitchFamily="34" charset="0"/>
              </a:rPr>
              <a:t>HRAs </a:t>
            </a:r>
            <a:r>
              <a:rPr lang="en-US" sz="2000" dirty="0">
                <a:latin typeface="Calibri" panose="020F0502020204030204" pitchFamily="34" charset="0"/>
              </a:rPr>
              <a:t>and </a:t>
            </a:r>
            <a:r>
              <a:rPr lang="en-US" sz="2000" dirty="0" smtClean="0">
                <a:latin typeface="Calibri" panose="020F0502020204030204" pitchFamily="34" charset="0"/>
              </a:rPr>
              <a:t>HSAs</a:t>
            </a:r>
            <a:endParaRPr lang="en-US" sz="2000" dirty="0">
              <a:latin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1" y="2170175"/>
            <a:ext cx="3446157" cy="369151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2885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787400"/>
            <a:ext cx="8176402" cy="577959"/>
          </a:xfrm>
        </p:spPr>
        <p:txBody>
          <a:bodyPr/>
          <a:lstStyle/>
          <a:p>
            <a:r>
              <a:rPr lang="en-US" dirty="0" smtClean="0">
                <a:latin typeface="Calibri" panose="020F0502020204030204" pitchFamily="34" charset="0"/>
              </a:rPr>
              <a:t>WebMD—</a:t>
            </a:r>
            <a:r>
              <a:rPr lang="en-US" dirty="0" err="1" smtClean="0">
                <a:latin typeface="Calibri" panose="020F0502020204030204" pitchFamily="34" charset="0"/>
              </a:rPr>
              <a:t>HealthFlex</a:t>
            </a:r>
            <a:r>
              <a:rPr lang="en-US" dirty="0" smtClean="0">
                <a:latin typeface="Calibri" panose="020F0502020204030204" pitchFamily="34" charset="0"/>
              </a:rPr>
              <a:t> Vendor Links</a:t>
            </a:r>
            <a:endParaRPr lang="en-US" dirty="0">
              <a:latin typeface="Calibri" panose="020F0502020204030204" pitchFamily="34" charset="0"/>
            </a:endParaRPr>
          </a:p>
        </p:txBody>
      </p:sp>
      <p:cxnSp>
        <p:nvCxnSpPr>
          <p:cNvPr id="5" name="Straight Arrow Connector 4"/>
          <p:cNvCxnSpPr/>
          <p:nvPr/>
        </p:nvCxnSpPr>
        <p:spPr bwMode="auto">
          <a:xfrm flipV="1">
            <a:off x="6515100" y="4102100"/>
            <a:ext cx="546100" cy="1709233"/>
          </a:xfrm>
          <a:prstGeom prst="straightConnector1">
            <a:avLst/>
          </a:prstGeom>
          <a:solidFill>
            <a:srgbClr val="000000"/>
          </a:solidFill>
          <a:ln w="9525" cap="flat" cmpd="sng" algn="ctr">
            <a:noFill/>
            <a:prstDash val="solid"/>
            <a:round/>
            <a:headEnd type="none" w="med" len="med"/>
            <a:tailEnd type="arrow"/>
          </a:ln>
          <a:effectLst/>
        </p:spPr>
      </p:cxnSp>
      <p:sp>
        <p:nvSpPr>
          <p:cNvPr id="6" name="Content Placeholder 2"/>
          <p:cNvSpPr>
            <a:spLocks noGrp="1"/>
          </p:cNvSpPr>
          <p:nvPr>
            <p:ph idx="1"/>
          </p:nvPr>
        </p:nvSpPr>
        <p:spPr>
          <a:xfrm>
            <a:off x="785813" y="2182050"/>
            <a:ext cx="4657725" cy="4664075"/>
          </a:xfrm>
        </p:spPr>
        <p:txBody>
          <a:bodyPr/>
          <a:lstStyle/>
          <a:p>
            <a:pPr marL="0" indent="0">
              <a:spcBef>
                <a:spcPts val="0"/>
              </a:spcBef>
              <a:spcAft>
                <a:spcPts val="1300"/>
              </a:spcAft>
              <a:buNone/>
            </a:pPr>
            <a:r>
              <a:rPr lang="en-US" sz="2300" b="1" dirty="0" smtClean="0">
                <a:latin typeface="Calibri" panose="020F0502020204030204" pitchFamily="34" charset="0"/>
              </a:rPr>
              <a:t>Ability to access all vendors </a:t>
            </a:r>
            <a:br>
              <a:rPr lang="en-US" sz="2300" b="1" dirty="0" smtClean="0">
                <a:latin typeface="Calibri" panose="020F0502020204030204" pitchFamily="34" charset="0"/>
              </a:rPr>
            </a:br>
            <a:r>
              <a:rPr lang="en-US" sz="2300" b="1" dirty="0" smtClean="0">
                <a:latin typeface="Calibri" panose="020F0502020204030204" pitchFamily="34" charset="0"/>
              </a:rPr>
              <a:t>(some through “single sign-on”)</a:t>
            </a:r>
            <a:endParaRPr lang="en-US" sz="2300" b="1" dirty="0">
              <a:latin typeface="Calibri" panose="020F0502020204030204" pitchFamily="34" charset="0"/>
            </a:endParaRPr>
          </a:p>
          <a:p>
            <a:pPr>
              <a:spcBef>
                <a:spcPts val="0"/>
              </a:spcBef>
              <a:spcAft>
                <a:spcPts val="800"/>
              </a:spcAft>
            </a:pPr>
            <a:r>
              <a:rPr lang="en-US" sz="2000" dirty="0" smtClean="0">
                <a:latin typeface="Calibri" panose="020F0502020204030204" pitchFamily="34" charset="0"/>
              </a:rPr>
              <a:t>Provider search</a:t>
            </a:r>
          </a:p>
          <a:p>
            <a:pPr>
              <a:spcBef>
                <a:spcPts val="0"/>
              </a:spcBef>
              <a:spcAft>
                <a:spcPts val="800"/>
              </a:spcAft>
            </a:pPr>
            <a:r>
              <a:rPr lang="en-US" sz="2000" dirty="0" smtClean="0">
                <a:latin typeface="Calibri" panose="020F0502020204030204" pitchFamily="34" charset="0"/>
              </a:rPr>
              <a:t>Estimate costs of certain procedures, services and medications</a:t>
            </a:r>
          </a:p>
          <a:p>
            <a:pPr>
              <a:spcBef>
                <a:spcPts val="0"/>
              </a:spcBef>
              <a:spcAft>
                <a:spcPts val="800"/>
              </a:spcAft>
            </a:pPr>
            <a:r>
              <a:rPr lang="en-US" sz="2000" dirty="0" smtClean="0">
                <a:latin typeface="Calibri" panose="020F0502020204030204" pitchFamily="34" charset="0"/>
              </a:rPr>
              <a:t>View claims history</a:t>
            </a:r>
          </a:p>
          <a:p>
            <a:pPr>
              <a:spcBef>
                <a:spcPts val="0"/>
              </a:spcBef>
              <a:spcAft>
                <a:spcPts val="600"/>
              </a:spcAft>
            </a:pPr>
            <a:r>
              <a:rPr lang="en-US" sz="2000" dirty="0" smtClean="0">
                <a:latin typeface="Calibri" panose="020F0502020204030204" pitchFamily="34" charset="0"/>
              </a:rPr>
              <a:t>See current Rx costs through </a:t>
            </a:r>
            <a:r>
              <a:rPr lang="en-US" sz="2000" dirty="0" err="1" smtClean="0">
                <a:latin typeface="Calibri" panose="020F0502020204030204" pitchFamily="34" charset="0"/>
              </a:rPr>
              <a:t>OptumRx</a:t>
            </a:r>
            <a:r>
              <a:rPr lang="en-US" sz="2000" dirty="0" smtClean="0">
                <a:latin typeface="Calibri" panose="020F0502020204030204" pitchFamily="34" charset="0"/>
              </a:rPr>
              <a:t> (formerly Catamaran)</a:t>
            </a:r>
          </a:p>
          <a:p>
            <a:pPr>
              <a:spcBef>
                <a:spcPts val="0"/>
              </a:spcBef>
              <a:spcAft>
                <a:spcPts val="600"/>
              </a:spcAft>
            </a:pPr>
            <a:r>
              <a:rPr lang="en-US" sz="2000" dirty="0" smtClean="0">
                <a:latin typeface="Calibri" panose="020F0502020204030204" pitchFamily="34" charset="0"/>
              </a:rPr>
              <a:t>Access health account information through WageWorks </a:t>
            </a:r>
            <a:br>
              <a:rPr lang="en-US" sz="2000" dirty="0" smtClean="0">
                <a:latin typeface="Calibri" panose="020F0502020204030204" pitchFamily="34" charset="0"/>
              </a:rPr>
            </a:br>
            <a:r>
              <a:rPr lang="en-US" sz="2000" dirty="0" smtClean="0">
                <a:latin typeface="Calibri" panose="020F0502020204030204" pitchFamily="34" charset="0"/>
              </a:rPr>
              <a:t>(“Reimbursement Accounts”)</a:t>
            </a:r>
            <a:endParaRPr lang="en-US" sz="2000" dirty="0">
              <a:latin typeface="Calibri" panose="020F05020202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160" y="2214999"/>
            <a:ext cx="3332080" cy="3774201"/>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10931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774700"/>
            <a:ext cx="8328802" cy="628759"/>
          </a:xfrm>
        </p:spPr>
        <p:txBody>
          <a:bodyPr/>
          <a:lstStyle/>
          <a:p>
            <a:r>
              <a:rPr lang="en-US" dirty="0" smtClean="0">
                <a:latin typeface="Calibri" panose="020F0502020204030204" pitchFamily="34" charset="0"/>
              </a:rPr>
              <a:t>WebMD—</a:t>
            </a:r>
            <a:r>
              <a:rPr lang="en-US" dirty="0" err="1" smtClean="0">
                <a:latin typeface="Calibri" panose="020F0502020204030204" pitchFamily="34" charset="0"/>
              </a:rPr>
              <a:t>HealthFlex</a:t>
            </a:r>
            <a:r>
              <a:rPr lang="en-US" dirty="0" smtClean="0">
                <a:latin typeface="Calibri" panose="020F0502020204030204" pitchFamily="34" charset="0"/>
              </a:rPr>
              <a:t> Plan Benefits</a:t>
            </a:r>
            <a:endParaRPr lang="en-US" dirty="0">
              <a:latin typeface="Calibri" panose="020F0502020204030204" pitchFamily="34" charset="0"/>
            </a:endParaRPr>
          </a:p>
        </p:txBody>
      </p:sp>
      <p:sp>
        <p:nvSpPr>
          <p:cNvPr id="8" name="Content Placeholder 2"/>
          <p:cNvSpPr>
            <a:spLocks noGrp="1"/>
          </p:cNvSpPr>
          <p:nvPr>
            <p:ph idx="1"/>
          </p:nvPr>
        </p:nvSpPr>
        <p:spPr>
          <a:xfrm>
            <a:off x="819150" y="2159000"/>
            <a:ext cx="4911725" cy="4424581"/>
          </a:xfrm>
        </p:spPr>
        <p:txBody>
          <a:bodyPr/>
          <a:lstStyle/>
          <a:p>
            <a:pPr marL="0" indent="0">
              <a:spcBef>
                <a:spcPts val="0"/>
              </a:spcBef>
              <a:spcAft>
                <a:spcPts val="1500"/>
              </a:spcAft>
              <a:buNone/>
            </a:pPr>
            <a:r>
              <a:rPr lang="en-US" sz="2500" b="1" dirty="0" smtClean="0">
                <a:latin typeface="Calibri" panose="020F0502020204030204" pitchFamily="34" charset="0"/>
              </a:rPr>
              <a:t>Access the Reference Center</a:t>
            </a:r>
            <a:br>
              <a:rPr lang="en-US" sz="2500" b="1" dirty="0" smtClean="0">
                <a:latin typeface="Calibri" panose="020F0502020204030204" pitchFamily="34" charset="0"/>
              </a:rPr>
            </a:br>
            <a:r>
              <a:rPr lang="en-US" sz="2500" b="1" dirty="0" smtClean="0">
                <a:latin typeface="Calibri" panose="020F0502020204030204" pitchFamily="34" charset="0"/>
              </a:rPr>
              <a:t>in Businessolver</a:t>
            </a:r>
          </a:p>
          <a:p>
            <a:pPr>
              <a:spcBef>
                <a:spcPts val="0"/>
              </a:spcBef>
              <a:spcAft>
                <a:spcPts val="800"/>
              </a:spcAft>
            </a:pPr>
            <a:r>
              <a:rPr lang="en-US" sz="2200" dirty="0" smtClean="0">
                <a:latin typeface="Calibri" panose="020F0502020204030204" pitchFamily="34" charset="0"/>
              </a:rPr>
              <a:t>Summary Plan Description</a:t>
            </a:r>
          </a:p>
          <a:p>
            <a:pPr>
              <a:spcBef>
                <a:spcPts val="0"/>
              </a:spcBef>
              <a:spcAft>
                <a:spcPts val="800"/>
              </a:spcAft>
            </a:pPr>
            <a:r>
              <a:rPr lang="en-US" sz="2200" dirty="0" smtClean="0">
                <a:latin typeface="Calibri" panose="020F0502020204030204" pitchFamily="34" charset="0"/>
              </a:rPr>
              <a:t>Medical, Dental and </a:t>
            </a:r>
            <a:br>
              <a:rPr lang="en-US" sz="2200" dirty="0" smtClean="0">
                <a:latin typeface="Calibri" panose="020F0502020204030204" pitchFamily="34" charset="0"/>
              </a:rPr>
            </a:br>
            <a:r>
              <a:rPr lang="en-US" sz="2200" dirty="0" smtClean="0">
                <a:latin typeface="Calibri" panose="020F0502020204030204" pitchFamily="34" charset="0"/>
              </a:rPr>
              <a:t>Behavioral Health Benefit Booklets</a:t>
            </a:r>
          </a:p>
          <a:p>
            <a:pPr>
              <a:spcBef>
                <a:spcPts val="0"/>
              </a:spcBef>
              <a:spcAft>
                <a:spcPts val="800"/>
              </a:spcAft>
            </a:pPr>
            <a:r>
              <a:rPr lang="en-US" sz="2200" dirty="0" smtClean="0">
                <a:latin typeface="Calibri" panose="020F0502020204030204" pitchFamily="34" charset="0"/>
              </a:rPr>
              <a:t>Benefit </a:t>
            </a:r>
            <a:r>
              <a:rPr lang="en-US" sz="2200" dirty="0">
                <a:latin typeface="Calibri" panose="020F0502020204030204" pitchFamily="34" charset="0"/>
              </a:rPr>
              <a:t>summaries </a:t>
            </a:r>
            <a:r>
              <a:rPr lang="en-US" sz="2200" dirty="0" smtClean="0">
                <a:latin typeface="Calibri" panose="020F0502020204030204" pitchFamily="34" charset="0"/>
              </a:rPr>
              <a:t/>
            </a:r>
            <a:br>
              <a:rPr lang="en-US" sz="2200" dirty="0" smtClean="0">
                <a:latin typeface="Calibri" panose="020F0502020204030204" pitchFamily="34" charset="0"/>
              </a:rPr>
            </a:br>
            <a:r>
              <a:rPr lang="en-US" sz="2200" dirty="0" smtClean="0">
                <a:latin typeface="Calibri" panose="020F0502020204030204" pitchFamily="34" charset="0"/>
              </a:rPr>
              <a:t>(</a:t>
            </a:r>
            <a:r>
              <a:rPr lang="en-US" sz="2200" dirty="0">
                <a:latin typeface="Calibri" panose="020F0502020204030204" pitchFamily="34" charset="0"/>
              </a:rPr>
              <a:t>Summary of Benefits and </a:t>
            </a:r>
            <a:r>
              <a:rPr lang="en-US" sz="2200" dirty="0" smtClean="0">
                <a:latin typeface="Calibri" panose="020F0502020204030204" pitchFamily="34" charset="0"/>
              </a:rPr>
              <a:t>Coverage)</a:t>
            </a:r>
          </a:p>
          <a:p>
            <a:pPr>
              <a:spcBef>
                <a:spcPts val="0"/>
              </a:spcBef>
              <a:spcAft>
                <a:spcPts val="800"/>
              </a:spcAft>
            </a:pPr>
            <a:r>
              <a:rPr lang="en-US" sz="2200" dirty="0" smtClean="0">
                <a:latin typeface="Calibri" panose="020F0502020204030204" pitchFamily="34" charset="0"/>
              </a:rPr>
              <a:t>Reimbursement Account information</a:t>
            </a:r>
          </a:p>
          <a:p>
            <a:pPr>
              <a:spcBef>
                <a:spcPts val="0"/>
              </a:spcBef>
              <a:spcAft>
                <a:spcPts val="800"/>
              </a:spcAft>
            </a:pPr>
            <a:r>
              <a:rPr lang="en-US" sz="2200" dirty="0" smtClean="0">
                <a:latin typeface="Calibri" panose="020F0502020204030204" pitchFamily="34" charset="0"/>
              </a:rPr>
              <a:t>HealthFlex Notice of Privacy Practices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509" y="2193925"/>
            <a:ext cx="3067359" cy="31825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5803509" y="3245262"/>
            <a:ext cx="2043112" cy="342900"/>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Tree>
    <p:extLst>
      <p:ext uri="{BB962C8B-B14F-4D97-AF65-F5344CB8AC3E}">
        <p14:creationId xmlns:p14="http://schemas.microsoft.com/office/powerpoint/2010/main" val="149865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alibri" panose="020F0502020204030204" pitchFamily="34" charset="0"/>
              </a:rPr>
              <a:t>Businessolver</a:t>
            </a:r>
            <a:r>
              <a:rPr lang="en-US" dirty="0" smtClean="0">
                <a:latin typeface="Calibri" panose="020F0502020204030204" pitchFamily="34" charset="0"/>
              </a:rPr>
              <a:t> Telephonic Support</a:t>
            </a:r>
            <a:endParaRPr lang="en-US" dirty="0">
              <a:latin typeface="Calibri" panose="020F0502020204030204" pitchFamily="34" charset="0"/>
            </a:endParaRPr>
          </a:p>
        </p:txBody>
      </p:sp>
      <p:cxnSp>
        <p:nvCxnSpPr>
          <p:cNvPr id="5" name="Straight Arrow Connector 4"/>
          <p:cNvCxnSpPr/>
          <p:nvPr/>
        </p:nvCxnSpPr>
        <p:spPr bwMode="auto">
          <a:xfrm flipV="1">
            <a:off x="6515100" y="4102100"/>
            <a:ext cx="546100" cy="1709233"/>
          </a:xfrm>
          <a:prstGeom prst="straightConnector1">
            <a:avLst/>
          </a:prstGeom>
          <a:solidFill>
            <a:srgbClr val="000000"/>
          </a:solidFill>
          <a:ln w="9525" cap="flat" cmpd="sng" algn="ctr">
            <a:noFill/>
            <a:prstDash val="solid"/>
            <a:round/>
            <a:headEnd type="none" w="med" len="med"/>
            <a:tailEnd type="arrow"/>
          </a:ln>
          <a:effectLst/>
        </p:spPr>
      </p:cxnSp>
      <p:sp>
        <p:nvSpPr>
          <p:cNvPr id="4" name="Content Placeholder 2"/>
          <p:cNvSpPr>
            <a:spLocks noGrp="1"/>
          </p:cNvSpPr>
          <p:nvPr>
            <p:ph idx="1"/>
          </p:nvPr>
        </p:nvSpPr>
        <p:spPr>
          <a:xfrm>
            <a:off x="821437" y="2146425"/>
            <a:ext cx="4973719" cy="3967546"/>
          </a:xfrm>
        </p:spPr>
        <p:txBody>
          <a:bodyPr/>
          <a:lstStyle/>
          <a:p>
            <a:pPr marL="0" indent="0">
              <a:lnSpc>
                <a:spcPts val="2300"/>
              </a:lnSpc>
              <a:spcBef>
                <a:spcPts val="0"/>
              </a:spcBef>
              <a:spcAft>
                <a:spcPts val="1200"/>
              </a:spcAft>
              <a:buNone/>
            </a:pPr>
            <a:r>
              <a:rPr lang="en-US" sz="2200" b="1" spc="-30" dirty="0" smtClean="0">
                <a:latin typeface="Calibri" panose="020F0502020204030204" pitchFamily="34" charset="0"/>
              </a:rPr>
              <a:t>Beginning in late October,  you can contact </a:t>
            </a:r>
            <a:r>
              <a:rPr lang="en-US" sz="2200" b="1" dirty="0" err="1" smtClean="0">
                <a:latin typeface="Calibri" panose="020F0502020204030204" pitchFamily="34" charset="0"/>
              </a:rPr>
              <a:t>Businessolver</a:t>
            </a:r>
            <a:r>
              <a:rPr lang="en-US" sz="2200" b="1" dirty="0" smtClean="0">
                <a:latin typeface="Calibri" panose="020F0502020204030204" pitchFamily="34" charset="0"/>
              </a:rPr>
              <a:t> by phone for information regarding HealthFlex Exchange</a:t>
            </a:r>
          </a:p>
          <a:p>
            <a:pPr marL="285750" lvl="1" indent="-285750">
              <a:spcBef>
                <a:spcPts val="0"/>
              </a:spcBef>
              <a:spcAft>
                <a:spcPts val="600"/>
              </a:spcAft>
              <a:buClr>
                <a:srgbClr val="0070C0"/>
              </a:buClr>
              <a:buSzPct val="120000"/>
              <a:buFont typeface="Arial" panose="020B0604020202020204" pitchFamily="34" charset="0"/>
              <a:buChar char="•"/>
            </a:pPr>
            <a:r>
              <a:rPr lang="en-US" sz="2200" dirty="0" smtClean="0">
                <a:latin typeface="Calibri" panose="020F0502020204030204" pitchFamily="34" charset="0"/>
              </a:rPr>
              <a:t>Basic medical plan information</a:t>
            </a:r>
            <a:br>
              <a:rPr lang="en-US" sz="2200" dirty="0" smtClean="0">
                <a:latin typeface="Calibri" panose="020F0502020204030204" pitchFamily="34" charset="0"/>
              </a:rPr>
            </a:br>
            <a:r>
              <a:rPr lang="en-US" sz="2200" dirty="0" smtClean="0">
                <a:latin typeface="Calibri" panose="020F0502020204030204" pitchFamily="34" charset="0"/>
              </a:rPr>
              <a:t>(PPO vs. CDHP vs. HDHP)</a:t>
            </a:r>
          </a:p>
          <a:p>
            <a:pPr marL="285750" lvl="1" indent="-285750">
              <a:spcBef>
                <a:spcPts val="0"/>
              </a:spcBef>
              <a:spcAft>
                <a:spcPts val="600"/>
              </a:spcAft>
              <a:buClr>
                <a:srgbClr val="0070C0"/>
              </a:buClr>
              <a:buSzPct val="120000"/>
              <a:buFont typeface="Arial" panose="020B0604020202020204" pitchFamily="34" charset="0"/>
              <a:buChar char="•"/>
            </a:pPr>
            <a:r>
              <a:rPr lang="en-US" sz="2200" dirty="0" smtClean="0">
                <a:latin typeface="Calibri" panose="020F0502020204030204" pitchFamily="34" charset="0"/>
              </a:rPr>
              <a:t>Health Account information</a:t>
            </a:r>
            <a:br>
              <a:rPr lang="en-US" sz="2200" dirty="0" smtClean="0">
                <a:latin typeface="Calibri" panose="020F0502020204030204" pitchFamily="34" charset="0"/>
              </a:rPr>
            </a:br>
            <a:r>
              <a:rPr lang="en-US" sz="2200" dirty="0" smtClean="0">
                <a:latin typeface="Calibri" panose="020F0502020204030204" pitchFamily="34" charset="0"/>
              </a:rPr>
              <a:t>(FSA, HRA, HSA differences and limits)</a:t>
            </a:r>
          </a:p>
          <a:p>
            <a:pPr marL="285750" lvl="1" indent="-285750">
              <a:spcBef>
                <a:spcPts val="0"/>
              </a:spcBef>
              <a:spcAft>
                <a:spcPts val="1000"/>
              </a:spcAft>
              <a:buClr>
                <a:srgbClr val="0070C0"/>
              </a:buClr>
              <a:buSzPct val="120000"/>
              <a:buFont typeface="Arial" panose="020B0604020202020204" pitchFamily="34" charset="0"/>
              <a:buChar char="•"/>
            </a:pPr>
            <a:r>
              <a:rPr lang="en-US" sz="2200" dirty="0" err="1" smtClean="0">
                <a:latin typeface="Calibri" panose="020F0502020204030204" pitchFamily="34" charset="0"/>
              </a:rPr>
              <a:t>MyChoice</a:t>
            </a:r>
            <a:r>
              <a:rPr lang="en-US" sz="2200" dirty="0" smtClean="0">
                <a:latin typeface="Calibri" panose="020F0502020204030204" pitchFamily="34" charset="0"/>
              </a:rPr>
              <a:t> “best options”</a:t>
            </a:r>
          </a:p>
          <a:p>
            <a:pPr lvl="1"/>
            <a:endParaRPr lang="en-US" sz="1600" dirty="0" smtClean="0">
              <a:latin typeface="Calibri" panose="020F0502020204030204" pitchFamily="34" charset="0"/>
            </a:endParaRPr>
          </a:p>
        </p:txBody>
      </p:sp>
      <p:sp>
        <p:nvSpPr>
          <p:cNvPr id="3" name="TextBox 2"/>
          <p:cNvSpPr txBox="1"/>
          <p:nvPr/>
        </p:nvSpPr>
        <p:spPr>
          <a:xfrm>
            <a:off x="819151" y="5218284"/>
            <a:ext cx="7896348" cy="954107"/>
          </a:xfrm>
          <a:prstGeom prst="rect">
            <a:avLst/>
          </a:prstGeom>
          <a:solidFill>
            <a:srgbClr val="00589A"/>
          </a:solidFill>
          <a:ln>
            <a:noFill/>
          </a:ln>
        </p:spPr>
        <p:txBody>
          <a:bodyPr wrap="square" tIns="91440" bIns="91440" rtlCol="0" anchor="ctr" anchorCtr="0">
            <a:spAutoFit/>
          </a:bodyPr>
          <a:lstStyle/>
          <a:p>
            <a:pPr algn="ctr">
              <a:lnSpc>
                <a:spcPts val="3000"/>
              </a:lnSpc>
            </a:pPr>
            <a:r>
              <a:rPr lang="en-US" sz="3000" dirty="0" smtClean="0">
                <a:effectLst>
                  <a:outerShdw blurRad="38100" dist="38100" dir="2700000" algn="tl">
                    <a:srgbClr val="000000">
                      <a:alpha val="43137"/>
                    </a:srgbClr>
                  </a:outerShdw>
                </a:effectLst>
                <a:latin typeface="Calibri" panose="020F0502020204030204" pitchFamily="34" charset="0"/>
              </a:rPr>
              <a:t>Businessolver 1-844-688-1375</a:t>
            </a:r>
          </a:p>
          <a:p>
            <a:pPr algn="ctr">
              <a:lnSpc>
                <a:spcPts val="3000"/>
              </a:lnSpc>
            </a:pPr>
            <a:r>
              <a:rPr lang="en-US" sz="2600" b="0" dirty="0" smtClean="0">
                <a:effectLst>
                  <a:outerShdw blurRad="38100" dist="38100" dir="2700000" algn="tl">
                    <a:srgbClr val="000000">
                      <a:alpha val="43137"/>
                    </a:srgbClr>
                  </a:outerShdw>
                </a:effectLst>
                <a:latin typeface="Calibri" panose="020F0502020204030204" pitchFamily="34" charset="0"/>
              </a:rPr>
              <a:t>Monday – Friday 7a.m.-7 p.m. CST</a:t>
            </a:r>
            <a:endParaRPr lang="en-US" sz="2600" b="0" dirty="0">
              <a:effectLst>
                <a:outerShdw blurRad="38100" dist="38100" dir="2700000" algn="tl">
                  <a:srgbClr val="000000">
                    <a:alpha val="43137"/>
                  </a:srgbClr>
                </a:outerShdw>
              </a:effectLst>
              <a:latin typeface="Calibri" panose="020F0502020204030204" pitchFamily="34" charset="0"/>
            </a:endParaRPr>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7690"/>
          <a:stretch/>
        </p:blipFill>
        <p:spPr bwMode="auto">
          <a:xfrm>
            <a:off x="5937661" y="2159000"/>
            <a:ext cx="2777837" cy="246177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8417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3" y="2193925"/>
            <a:ext cx="7991196" cy="2998984"/>
          </a:xfrm>
          <a:prstGeom prst="rect">
            <a:avLst/>
          </a:prstGeom>
          <a:effectLst>
            <a:innerShdw blurRad="114300">
              <a:prstClr val="black"/>
            </a:innerShdw>
          </a:effectLst>
        </p:spPr>
      </p:pic>
      <p:sp>
        <p:nvSpPr>
          <p:cNvPr id="2" name="Title 1"/>
          <p:cNvSpPr>
            <a:spLocks noGrp="1"/>
          </p:cNvSpPr>
          <p:nvPr>
            <p:ph type="title"/>
          </p:nvPr>
        </p:nvSpPr>
        <p:spPr/>
        <p:txBody>
          <a:bodyPr/>
          <a:lstStyle/>
          <a:p>
            <a:r>
              <a:rPr lang="en-US" dirty="0" smtClean="0">
                <a:latin typeface="Calibri" panose="020F0502020204030204" pitchFamily="34" charset="0"/>
              </a:rPr>
              <a:t>Additional Conference Supports</a:t>
            </a:r>
            <a:endParaRPr lang="en-US" dirty="0">
              <a:latin typeface="Calibri" panose="020F0502020204030204" pitchFamily="34" charset="0"/>
            </a:endParaRPr>
          </a:p>
        </p:txBody>
      </p:sp>
      <p:cxnSp>
        <p:nvCxnSpPr>
          <p:cNvPr id="5" name="Straight Arrow Connector 4"/>
          <p:cNvCxnSpPr/>
          <p:nvPr/>
        </p:nvCxnSpPr>
        <p:spPr bwMode="auto">
          <a:xfrm flipV="1">
            <a:off x="6515100" y="4102100"/>
            <a:ext cx="546100" cy="1709233"/>
          </a:xfrm>
          <a:prstGeom prst="straightConnector1">
            <a:avLst/>
          </a:prstGeom>
          <a:solidFill>
            <a:srgbClr val="000000"/>
          </a:solidFill>
          <a:ln w="9525" cap="flat" cmpd="sng" algn="ctr">
            <a:noFill/>
            <a:prstDash val="solid"/>
            <a:round/>
            <a:headEnd type="none" w="med" len="med"/>
            <a:tailEnd type="arrow"/>
          </a:ln>
          <a:effectLst/>
        </p:spPr>
      </p:cxnSp>
      <p:sp>
        <p:nvSpPr>
          <p:cNvPr id="4" name="Content Placeholder 2"/>
          <p:cNvSpPr>
            <a:spLocks noGrp="1"/>
          </p:cNvSpPr>
          <p:nvPr>
            <p:ph idx="1"/>
          </p:nvPr>
        </p:nvSpPr>
        <p:spPr>
          <a:xfrm>
            <a:off x="4063025" y="2455185"/>
            <a:ext cx="4429497" cy="2762792"/>
          </a:xfrm>
        </p:spPr>
        <p:txBody>
          <a:bodyPr/>
          <a:lstStyle/>
          <a:p>
            <a:pPr marL="0" indent="0">
              <a:buNone/>
            </a:pPr>
            <a:r>
              <a:rPr lang="en-US" sz="2500" b="1" dirty="0" smtClean="0">
                <a:latin typeface="Calibri" panose="020F0502020204030204" pitchFamily="34" charset="0"/>
              </a:rPr>
              <a:t>Your plan sponsor may also </a:t>
            </a:r>
            <a:br>
              <a:rPr lang="en-US" sz="2500" b="1" dirty="0" smtClean="0">
                <a:latin typeface="Calibri" panose="020F0502020204030204" pitchFamily="34" charset="0"/>
              </a:rPr>
            </a:br>
            <a:r>
              <a:rPr lang="en-US" sz="2500" b="1" dirty="0" smtClean="0">
                <a:latin typeface="Calibri" panose="020F0502020204030204" pitchFamily="34" charset="0"/>
              </a:rPr>
              <a:t>provide tools to assist you </a:t>
            </a:r>
            <a:br>
              <a:rPr lang="en-US" sz="2500" b="1" dirty="0" smtClean="0">
                <a:latin typeface="Calibri" panose="020F0502020204030204" pitchFamily="34" charset="0"/>
              </a:rPr>
            </a:br>
            <a:r>
              <a:rPr lang="en-US" sz="2500" b="1" dirty="0" smtClean="0">
                <a:latin typeface="Calibri" panose="020F0502020204030204" pitchFamily="34" charset="0"/>
              </a:rPr>
              <a:t>with selecting your plans.</a:t>
            </a:r>
            <a:endParaRPr lang="en-US" sz="2500" b="1" dirty="0">
              <a:latin typeface="Calibri" panose="020F0502020204030204" pitchFamily="34" charset="0"/>
            </a:endParaRPr>
          </a:p>
          <a:p>
            <a:pPr marL="342900" lvl="1" indent="-342900">
              <a:buSzPct val="110000"/>
              <a:buFont typeface="Arial" panose="020B0604020202020204" pitchFamily="34" charset="0"/>
              <a:buChar char="•"/>
            </a:pPr>
            <a:r>
              <a:rPr lang="en-US" sz="2300" dirty="0" smtClean="0">
                <a:latin typeface="Calibri" panose="020F0502020204030204" pitchFamily="34" charset="0"/>
              </a:rPr>
              <a:t>Plan premiums </a:t>
            </a:r>
            <a:r>
              <a:rPr lang="en-US" sz="2300" dirty="0">
                <a:latin typeface="Calibri" panose="020F0502020204030204" pitchFamily="34" charset="0"/>
              </a:rPr>
              <a:t>c</a:t>
            </a:r>
            <a:r>
              <a:rPr lang="en-US" sz="2300" dirty="0" smtClean="0">
                <a:latin typeface="Calibri" panose="020F0502020204030204" pitchFamily="34" charset="0"/>
              </a:rPr>
              <a:t>omparison</a:t>
            </a:r>
          </a:p>
          <a:p>
            <a:pPr marL="342900" lvl="1" indent="-342900">
              <a:buSzPct val="110000"/>
              <a:buFont typeface="Arial" panose="020B0604020202020204" pitchFamily="34" charset="0"/>
              <a:buChar char="•"/>
            </a:pPr>
            <a:r>
              <a:rPr lang="en-US" sz="2300" dirty="0" smtClean="0">
                <a:latin typeface="Calibri" panose="020F0502020204030204" pitchFamily="34" charset="0"/>
              </a:rPr>
              <a:t>Defined </a:t>
            </a:r>
            <a:r>
              <a:rPr lang="en-US" sz="2300" dirty="0">
                <a:latin typeface="Calibri" panose="020F0502020204030204" pitchFamily="34" charset="0"/>
              </a:rPr>
              <a:t>c</a:t>
            </a:r>
            <a:r>
              <a:rPr lang="en-US" sz="2300" dirty="0" smtClean="0">
                <a:latin typeface="Calibri" panose="020F0502020204030204" pitchFamily="34" charset="0"/>
              </a:rPr>
              <a:t>ontribution allocations </a:t>
            </a:r>
            <a:br>
              <a:rPr lang="en-US" sz="2300" dirty="0" smtClean="0">
                <a:latin typeface="Calibri" panose="020F0502020204030204" pitchFamily="34" charset="0"/>
              </a:rPr>
            </a:br>
            <a:r>
              <a:rPr lang="en-US" sz="2300" dirty="0" smtClean="0">
                <a:latin typeface="Calibri" panose="020F0502020204030204" pitchFamily="34" charset="0"/>
              </a:rPr>
              <a:t>by tier and participant type</a:t>
            </a:r>
          </a:p>
        </p:txBody>
      </p:sp>
    </p:spTree>
    <p:extLst>
      <p:ext uri="{BB962C8B-B14F-4D97-AF65-F5344CB8AC3E}">
        <p14:creationId xmlns:p14="http://schemas.microsoft.com/office/powerpoint/2010/main" val="25738171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p:cNvSpPr>
          <p:nvPr/>
        </p:nvSpPr>
        <p:spPr>
          <a:xfrm>
            <a:off x="1219200" y="711200"/>
            <a:ext cx="6705600" cy="4406900"/>
          </a:xfrm>
          <a:prstGeom prst="rect">
            <a:avLst/>
          </a:prstGeom>
          <a:solidFill>
            <a:schemeClr val="bg2"/>
          </a:solidFill>
          <a:ln w="1016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1267225"/>
            <a:ext cx="5714998" cy="3262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2"/>
          <p:cNvSpPr txBox="1">
            <a:spLocks/>
          </p:cNvSpPr>
          <p:nvPr/>
        </p:nvSpPr>
        <p:spPr>
          <a:xfrm>
            <a:off x="0" y="5462697"/>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4500"/>
              </a:lnSpc>
            </a:pPr>
            <a:r>
              <a:rPr lang="en-US" sz="4300" b="0" kern="0" spc="-60" dirty="0" smtClean="0">
                <a:solidFill>
                  <a:srgbClr val="FFFFFF"/>
                </a:solidFill>
                <a:effectLst>
                  <a:outerShdw blurRad="38100" dist="38100" dir="2700000" algn="tl">
                    <a:srgbClr val="000000">
                      <a:alpha val="43137"/>
                    </a:srgbClr>
                  </a:outerShdw>
                </a:effectLst>
                <a:latin typeface="Calibri" panose="020F0502020204030204" pitchFamily="34" charset="0"/>
              </a:rPr>
              <a:t>Video Segment F: Annual Election</a:t>
            </a:r>
            <a:endParaRPr lang="en-US" sz="4300" b="0" kern="0" spc="-6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2277477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5198" y="393700"/>
            <a:ext cx="7846202" cy="990599"/>
          </a:xfrm>
        </p:spPr>
        <p:txBody>
          <a:bodyPr/>
          <a:lstStyle/>
          <a:p>
            <a:pPr>
              <a:lnSpc>
                <a:spcPts val="3900"/>
              </a:lnSpc>
            </a:pPr>
            <a:r>
              <a:rPr lang="en-US" dirty="0" smtClean="0">
                <a:latin typeface="Calibri" panose="020F0502020204030204" pitchFamily="34" charset="0"/>
              </a:rPr>
              <a:t>Annual Election (AE)</a:t>
            </a:r>
            <a:br>
              <a:rPr lang="en-US" dirty="0" smtClean="0">
                <a:latin typeface="Calibri" panose="020F0502020204030204" pitchFamily="34" charset="0"/>
              </a:rPr>
            </a:br>
            <a:r>
              <a:rPr lang="en-US" sz="3600" b="0" dirty="0" smtClean="0">
                <a:latin typeface="Calibri" panose="020F0502020204030204" pitchFamily="34" charset="0"/>
              </a:rPr>
              <a:t>November 4–19</a:t>
            </a:r>
            <a:endParaRPr lang="en-US" sz="3600" b="0" dirty="0">
              <a:latin typeface="Calibri" panose="020F0502020204030204" pitchFamily="34" charset="0"/>
            </a:endParaRPr>
          </a:p>
        </p:txBody>
      </p:sp>
      <p:sp>
        <p:nvSpPr>
          <p:cNvPr id="5" name="Content Placeholder 2"/>
          <p:cNvSpPr>
            <a:spLocks noGrp="1"/>
          </p:cNvSpPr>
          <p:nvPr>
            <p:ph idx="1"/>
          </p:nvPr>
        </p:nvSpPr>
        <p:spPr>
          <a:xfrm>
            <a:off x="833313" y="2170175"/>
            <a:ext cx="7895049" cy="3791239"/>
          </a:xfrm>
        </p:spPr>
        <p:txBody>
          <a:bodyPr/>
          <a:lstStyle/>
          <a:p>
            <a:pPr>
              <a:spcBef>
                <a:spcPts val="0"/>
              </a:spcBef>
              <a:spcAft>
                <a:spcPts val="350"/>
              </a:spcAft>
            </a:pPr>
            <a:r>
              <a:rPr lang="en-US" sz="2350" b="1" dirty="0" smtClean="0">
                <a:latin typeface="Calibri" panose="020F0502020204030204" pitchFamily="34" charset="0"/>
              </a:rPr>
              <a:t>During AE, you will make your elections for 2016</a:t>
            </a:r>
            <a:endParaRPr lang="en-US" sz="2350" b="1" dirty="0">
              <a:latin typeface="Calibri" panose="020F0502020204030204" pitchFamily="34" charset="0"/>
            </a:endParaRPr>
          </a:p>
          <a:p>
            <a:pPr lvl="1">
              <a:spcBef>
                <a:spcPts val="0"/>
              </a:spcBef>
              <a:spcAft>
                <a:spcPts val="350"/>
              </a:spcAft>
            </a:pPr>
            <a:r>
              <a:rPr lang="en-US" sz="2000" dirty="0" smtClean="0">
                <a:latin typeface="Calibri" panose="020F0502020204030204" pitchFamily="34" charset="0"/>
              </a:rPr>
              <a:t>Use MyChoice to receive personalized</a:t>
            </a:r>
            <a:br>
              <a:rPr lang="en-US" sz="2000" dirty="0" smtClean="0">
                <a:latin typeface="Calibri" panose="020F0502020204030204" pitchFamily="34" charset="0"/>
              </a:rPr>
            </a:br>
            <a:r>
              <a:rPr lang="en-US" sz="2000" dirty="0" smtClean="0">
                <a:latin typeface="Calibri" panose="020F0502020204030204" pitchFamily="34" charset="0"/>
              </a:rPr>
              <a:t>medical/Rx plan </a:t>
            </a:r>
            <a:r>
              <a:rPr lang="en-US" sz="2000" dirty="0" smtClean="0"/>
              <a:t>options</a:t>
            </a:r>
            <a:endParaRPr lang="en-US" sz="2000" dirty="0" smtClean="0">
              <a:latin typeface="Calibri" panose="020F0502020204030204" pitchFamily="34" charset="0"/>
            </a:endParaRPr>
          </a:p>
          <a:p>
            <a:pPr lvl="1">
              <a:spcBef>
                <a:spcPts val="0"/>
              </a:spcBef>
              <a:spcAft>
                <a:spcPts val="350"/>
              </a:spcAft>
            </a:pPr>
            <a:r>
              <a:rPr lang="en-US" sz="2000" dirty="0" smtClean="0">
                <a:latin typeface="Calibri" panose="020F0502020204030204" pitchFamily="34" charset="0"/>
              </a:rPr>
              <a:t>Choose from the full suite of medical/Rx, dental </a:t>
            </a:r>
            <a:br>
              <a:rPr lang="en-US" sz="2000" dirty="0" smtClean="0">
                <a:latin typeface="Calibri" panose="020F0502020204030204" pitchFamily="34" charset="0"/>
              </a:rPr>
            </a:br>
            <a:r>
              <a:rPr lang="en-US" sz="2000" dirty="0" smtClean="0">
                <a:latin typeface="Calibri" panose="020F0502020204030204" pitchFamily="34" charset="0"/>
              </a:rPr>
              <a:t>and vision plans available</a:t>
            </a:r>
          </a:p>
          <a:p>
            <a:pPr lvl="1">
              <a:spcBef>
                <a:spcPts val="0"/>
              </a:spcBef>
              <a:spcAft>
                <a:spcPts val="350"/>
              </a:spcAft>
            </a:pPr>
            <a:r>
              <a:rPr lang="en-US" sz="2000" dirty="0" smtClean="0">
                <a:latin typeface="Calibri" panose="020F0502020204030204" pitchFamily="34" charset="0"/>
              </a:rPr>
              <a:t>Use your defined contribution to “shop” for the plans</a:t>
            </a:r>
          </a:p>
          <a:p>
            <a:pPr lvl="1">
              <a:spcBef>
                <a:spcPts val="0"/>
              </a:spcBef>
              <a:spcAft>
                <a:spcPts val="1800"/>
              </a:spcAft>
            </a:pPr>
            <a:r>
              <a:rPr lang="en-US" sz="2000" dirty="0" smtClean="0">
                <a:latin typeface="Calibri" panose="020F0502020204030204" pitchFamily="34" charset="0"/>
              </a:rPr>
              <a:t>Elect to make FSA and/or HSA</a:t>
            </a:r>
            <a:r>
              <a:rPr lang="en-US" sz="2000" dirty="0" smtClean="0">
                <a:solidFill>
                  <a:srgbClr val="006600"/>
                </a:solidFill>
                <a:latin typeface="Calibri" panose="020F0502020204030204" pitchFamily="34" charset="0"/>
              </a:rPr>
              <a:t>*</a:t>
            </a:r>
            <a:r>
              <a:rPr lang="en-US" sz="2000" dirty="0" smtClean="0">
                <a:latin typeface="Calibri" panose="020F0502020204030204" pitchFamily="34" charset="0"/>
              </a:rPr>
              <a:t> contributions</a:t>
            </a:r>
          </a:p>
          <a:p>
            <a:pPr>
              <a:spcBef>
                <a:spcPts val="0"/>
              </a:spcBef>
              <a:spcAft>
                <a:spcPts val="350"/>
              </a:spcAft>
            </a:pPr>
            <a:r>
              <a:rPr lang="en-US" sz="2350" b="1" dirty="0" smtClean="0">
                <a:latin typeface="Calibri" panose="020F0502020204030204" pitchFamily="34" charset="0"/>
              </a:rPr>
              <a:t>If you do not make elections during AE, </a:t>
            </a:r>
            <a:br>
              <a:rPr lang="en-US" sz="2350" b="1" dirty="0" smtClean="0">
                <a:latin typeface="Calibri" panose="020F0502020204030204" pitchFamily="34" charset="0"/>
              </a:rPr>
            </a:br>
            <a:r>
              <a:rPr lang="en-US" sz="2350" b="1" dirty="0" smtClean="0">
                <a:latin typeface="Calibri" panose="020F0502020204030204" pitchFamily="34" charset="0"/>
              </a:rPr>
              <a:t>you will be automatically enrolled into </a:t>
            </a:r>
            <a:br>
              <a:rPr lang="en-US" sz="2350" b="1" dirty="0" smtClean="0">
                <a:latin typeface="Calibri" panose="020F0502020204030204" pitchFamily="34" charset="0"/>
              </a:rPr>
            </a:br>
            <a:r>
              <a:rPr lang="en-US" sz="2350" b="1" dirty="0" smtClean="0">
                <a:latin typeface="Calibri" panose="020F0502020204030204" pitchFamily="34" charset="0"/>
              </a:rPr>
              <a:t>the </a:t>
            </a:r>
            <a:r>
              <a:rPr lang="en-US" sz="2350" b="1" i="1" dirty="0">
                <a:latin typeface="Calibri" panose="020F0502020204030204" pitchFamily="34" charset="0"/>
              </a:rPr>
              <a:t>d</a:t>
            </a:r>
            <a:r>
              <a:rPr lang="en-US" sz="2350" b="1" i="1" dirty="0" smtClean="0">
                <a:latin typeface="Calibri" panose="020F0502020204030204" pitchFamily="34" charset="0"/>
              </a:rPr>
              <a:t>efault </a:t>
            </a:r>
            <a:r>
              <a:rPr lang="en-US" sz="2350" b="1" i="1" dirty="0">
                <a:latin typeface="Calibri" panose="020F0502020204030204" pitchFamily="34" charset="0"/>
              </a:rPr>
              <a:t>p</a:t>
            </a:r>
            <a:r>
              <a:rPr lang="en-US" sz="2350" b="1" i="1" dirty="0" smtClean="0">
                <a:latin typeface="Calibri" panose="020F0502020204030204" pitchFamily="34" charset="0"/>
              </a:rPr>
              <a:t>lan(s) </a:t>
            </a:r>
            <a:r>
              <a:rPr lang="en-US" sz="2350" b="1" dirty="0" smtClean="0">
                <a:latin typeface="Calibri" panose="020F0502020204030204" pitchFamily="34" charset="0"/>
              </a:rPr>
              <a:t>selected by your plan sponsor</a:t>
            </a:r>
          </a:p>
          <a:p>
            <a:pPr marL="0" indent="0">
              <a:spcBef>
                <a:spcPts val="0"/>
              </a:spcBef>
              <a:spcAft>
                <a:spcPts val="350"/>
              </a:spcAft>
              <a:buNone/>
            </a:pPr>
            <a:endParaRPr lang="en-US" sz="2350" b="1" dirty="0" smtClean="0">
              <a:latin typeface="Calibri" panose="020F0502020204030204" pitchFamily="34" charset="0"/>
            </a:endParaRPr>
          </a:p>
        </p:txBody>
      </p:sp>
      <p:sp>
        <p:nvSpPr>
          <p:cNvPr id="2" name="Rectangle 1"/>
          <p:cNvSpPr/>
          <p:nvPr/>
        </p:nvSpPr>
        <p:spPr>
          <a:xfrm>
            <a:off x="702687" y="6091880"/>
            <a:ext cx="6885647" cy="553998"/>
          </a:xfrm>
          <a:prstGeom prst="rect">
            <a:avLst/>
          </a:prstGeom>
        </p:spPr>
        <p:txBody>
          <a:bodyPr wrap="square">
            <a:spAutoFit/>
          </a:bodyPr>
          <a:lstStyle/>
          <a:p>
            <a:pPr marL="166688" lvl="1" indent="-166688">
              <a:spcBef>
                <a:spcPts val="0"/>
              </a:spcBef>
              <a:spcAft>
                <a:spcPts val="600"/>
              </a:spcAft>
              <a:buNone/>
            </a:pPr>
            <a:r>
              <a:rPr lang="en-US" sz="1500" i="1" dirty="0">
                <a:solidFill>
                  <a:srgbClr val="006600"/>
                </a:solidFill>
                <a:latin typeface="Calibri" panose="020F0502020204030204" pitchFamily="34" charset="0"/>
              </a:rPr>
              <a:t>*	HSA contributions require enrollment in a high-deductible health plan (HDHP) </a:t>
            </a:r>
            <a:br>
              <a:rPr lang="en-US" sz="1500" i="1" dirty="0">
                <a:solidFill>
                  <a:srgbClr val="006600"/>
                </a:solidFill>
                <a:latin typeface="Calibri" panose="020F0502020204030204" pitchFamily="34" charset="0"/>
              </a:rPr>
            </a:br>
            <a:r>
              <a:rPr lang="en-US" sz="1500" i="1" dirty="0">
                <a:solidFill>
                  <a:srgbClr val="006600"/>
                </a:solidFill>
                <a:latin typeface="Calibri" panose="020F0502020204030204" pitchFamily="34" charset="0"/>
              </a:rPr>
              <a:t>and attestation that you are eligible per IRS guidelines</a:t>
            </a:r>
          </a:p>
        </p:txBody>
      </p:sp>
    </p:spTree>
    <p:extLst>
      <p:ext uri="{BB962C8B-B14F-4D97-AF65-F5344CB8AC3E}">
        <p14:creationId xmlns:p14="http://schemas.microsoft.com/office/powerpoint/2010/main" val="390760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4091034" y="2055528"/>
            <a:ext cx="4577884" cy="2907424"/>
          </a:xfrm>
        </p:spPr>
        <p:txBody>
          <a:bodyPr/>
          <a:lstStyle/>
          <a:p>
            <a:pPr marL="0" indent="0">
              <a:spcBef>
                <a:spcPts val="0"/>
              </a:spcBef>
              <a:spcAft>
                <a:spcPts val="1200"/>
              </a:spcAft>
              <a:buNone/>
              <a:defRPr/>
            </a:pPr>
            <a:r>
              <a:rPr lang="en-US" sz="2800" b="1" dirty="0" smtClean="0">
                <a:latin typeface="Calibri" panose="020F0502020204030204" pitchFamily="34" charset="0"/>
              </a:rPr>
              <a:t>Consumerism and </a:t>
            </a:r>
            <a:br>
              <a:rPr lang="en-US" sz="2800" b="1" dirty="0" smtClean="0">
                <a:latin typeface="Calibri" panose="020F0502020204030204" pitchFamily="34" charset="0"/>
              </a:rPr>
            </a:br>
            <a:r>
              <a:rPr lang="en-US" sz="2800" b="1" dirty="0" smtClean="0">
                <a:latin typeface="Calibri" panose="020F0502020204030204" pitchFamily="34" charset="0"/>
              </a:rPr>
              <a:t>Accountability</a:t>
            </a:r>
          </a:p>
          <a:p>
            <a:pPr marL="346075" lvl="1" indent="-346075">
              <a:spcBef>
                <a:spcPts val="0"/>
              </a:spcBef>
              <a:spcAft>
                <a:spcPts val="1200"/>
              </a:spcAft>
              <a:buFont typeface="Arial" panose="020B0604020202020204" pitchFamily="34" charset="0"/>
              <a:buChar char="•"/>
              <a:defRPr/>
            </a:pPr>
            <a:r>
              <a:rPr lang="en-US" sz="2500" dirty="0" smtClean="0">
                <a:latin typeface="Calibri" panose="020F0502020204030204" pitchFamily="34" charset="0"/>
              </a:rPr>
              <a:t>Cost-sharing and transparency </a:t>
            </a:r>
            <a:br>
              <a:rPr lang="en-US" sz="2500" dirty="0" smtClean="0">
                <a:latin typeface="Calibri" panose="020F0502020204030204" pitchFamily="34" charset="0"/>
              </a:rPr>
            </a:br>
            <a:r>
              <a:rPr lang="en-US" sz="2500" dirty="0" smtClean="0">
                <a:latin typeface="Calibri" panose="020F0502020204030204" pitchFamily="34" charset="0"/>
              </a:rPr>
              <a:t>facilitate informed decisions</a:t>
            </a:r>
            <a:br>
              <a:rPr lang="en-US" sz="2500" dirty="0" smtClean="0">
                <a:latin typeface="Calibri" panose="020F0502020204030204" pitchFamily="34" charset="0"/>
              </a:rPr>
            </a:br>
            <a:r>
              <a:rPr lang="en-US" sz="2500" dirty="0" smtClean="0">
                <a:latin typeface="Calibri" panose="020F0502020204030204" pitchFamily="34" charset="0"/>
              </a:rPr>
              <a:t>about care options</a:t>
            </a:r>
          </a:p>
          <a:p>
            <a:pPr marL="346075" lvl="1" indent="-346075">
              <a:spcBef>
                <a:spcPts val="0"/>
              </a:spcBef>
              <a:spcAft>
                <a:spcPts val="1200"/>
              </a:spcAft>
              <a:buFont typeface="Arial" panose="020B0604020202020204" pitchFamily="34" charset="0"/>
              <a:buChar char="•"/>
              <a:defRPr/>
            </a:pPr>
            <a:r>
              <a:rPr lang="en-US" sz="2500" dirty="0" smtClean="0">
                <a:latin typeface="Calibri" panose="020F0502020204030204" pitchFamily="34" charset="0"/>
              </a:rPr>
              <a:t>Improved cost sustainability</a:t>
            </a:r>
          </a:p>
          <a:p>
            <a:pPr marL="393700" lvl="1" indent="0">
              <a:spcBef>
                <a:spcPts val="0"/>
              </a:spcBef>
              <a:spcAft>
                <a:spcPts val="1200"/>
              </a:spcAft>
              <a:buNone/>
              <a:defRPr/>
            </a:pPr>
            <a:endParaRPr lang="en-US" dirty="0" smtClean="0">
              <a:latin typeface="Calibri" panose="020F0502020204030204" pitchFamily="34" charset="0"/>
            </a:endParaRPr>
          </a:p>
          <a:p>
            <a:pPr marL="393700" lvl="1" indent="0">
              <a:spcBef>
                <a:spcPts val="0"/>
              </a:spcBef>
              <a:spcAft>
                <a:spcPts val="500"/>
              </a:spcAft>
              <a:buNone/>
              <a:defRPr/>
            </a:pPr>
            <a:endParaRPr lang="en-US" sz="2300" dirty="0" smtClean="0">
              <a:latin typeface="Calibri" panose="020F0502020204030204" pitchFamily="34" charset="0"/>
            </a:endParaRPr>
          </a:p>
        </p:txBody>
      </p:sp>
      <p:sp>
        <p:nvSpPr>
          <p:cNvPr id="3" name="Rounded Rectangle 2"/>
          <p:cNvSpPr/>
          <p:nvPr/>
        </p:nvSpPr>
        <p:spPr>
          <a:xfrm>
            <a:off x="844550" y="5388920"/>
            <a:ext cx="7847231" cy="595908"/>
          </a:xfrm>
          <a:prstGeom prst="roundRect">
            <a:avLst/>
          </a:prstGeom>
          <a:solidFill>
            <a:srgbClr val="33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91440" bIns="91440">
            <a:spAutoFit/>
          </a:bodyPr>
          <a:lstStyle/>
          <a:p>
            <a:pPr marL="393700" lvl="1" indent="0">
              <a:spcBef>
                <a:spcPts val="0"/>
              </a:spcBef>
              <a:spcAft>
                <a:spcPts val="1200"/>
              </a:spcAft>
              <a:buNone/>
              <a:defRPr/>
            </a:pPr>
            <a:r>
              <a:rPr lang="en-US" sz="2300" dirty="0">
                <a:effectLst>
                  <a:outerShdw blurRad="38100" dist="38100" dir="2700000" algn="tl">
                    <a:srgbClr val="000000">
                      <a:alpha val="43137"/>
                    </a:srgbClr>
                  </a:outerShdw>
                </a:effectLst>
                <a:latin typeface="Calibri" panose="020F0502020204030204" pitchFamily="34" charset="0"/>
              </a:rPr>
              <a:t>Most expensive plan—not best fit for everyone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900"/>
          <a:stretch/>
        </p:blipFill>
        <p:spPr>
          <a:xfrm>
            <a:off x="821686" y="2093627"/>
            <a:ext cx="3009079" cy="2869324"/>
          </a:xfrm>
          <a:prstGeom prst="rect">
            <a:avLst/>
          </a:prstGeom>
          <a:effectLst>
            <a:outerShdw blurRad="50800" dist="38100" dir="8100000" algn="tr" rotWithShape="0">
              <a:prstClr val="black">
                <a:alpha val="40000"/>
              </a:prstClr>
            </a:outerShdw>
          </a:effectLst>
        </p:spPr>
      </p:pic>
      <p:sp>
        <p:nvSpPr>
          <p:cNvPr id="6" name="Title 1"/>
          <p:cNvSpPr txBox="1">
            <a:spLocks/>
          </p:cNvSpPr>
          <p:nvPr/>
        </p:nvSpPr>
        <p:spPr bwMode="auto">
          <a:xfrm>
            <a:off x="828040" y="832553"/>
            <a:ext cx="7841416" cy="70414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800" b="1">
                <a:solidFill>
                  <a:srgbClr val="006600"/>
                </a:solidFill>
                <a:latin typeface="Arial" panose="020B0604020202020204" pitchFamily="34" charset="0"/>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nSpc>
                <a:spcPts val="3800"/>
              </a:lnSpc>
              <a:defRPr/>
            </a:pPr>
            <a:r>
              <a:rPr lang="en-US" kern="0" smtClean="0">
                <a:latin typeface="Calibri" panose="020F0502020204030204" pitchFamily="34" charset="0"/>
              </a:rPr>
              <a:t>Changing Health Care Landscape </a:t>
            </a:r>
            <a:r>
              <a:rPr lang="en-US" kern="0" spc="-70" smtClean="0">
                <a:latin typeface="Calibri" panose="020F0502020204030204" pitchFamily="34" charset="0"/>
              </a:rPr>
              <a:t/>
            </a:r>
            <a:br>
              <a:rPr lang="en-US" kern="0" spc="-70" smtClean="0">
                <a:latin typeface="Calibri" panose="020F0502020204030204" pitchFamily="34" charset="0"/>
              </a:rPr>
            </a:br>
            <a:endParaRPr lang="en-US" sz="3200" kern="0" dirty="0" smtClean="0">
              <a:latin typeface="Calibri" panose="020F0502020204030204" pitchFamily="34" charset="0"/>
            </a:endParaRPr>
          </a:p>
        </p:txBody>
      </p:sp>
    </p:spTree>
    <p:extLst>
      <p:ext uri="{BB962C8B-B14F-4D97-AF65-F5344CB8AC3E}">
        <p14:creationId xmlns:p14="http://schemas.microsoft.com/office/powerpoint/2010/main" val="33517195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598" y="369996"/>
            <a:ext cx="8328802" cy="1204803"/>
          </a:xfrm>
        </p:spPr>
        <p:txBody>
          <a:bodyPr/>
          <a:lstStyle/>
          <a:p>
            <a:pPr>
              <a:lnSpc>
                <a:spcPts val="3900"/>
              </a:lnSpc>
            </a:pPr>
            <a:r>
              <a:rPr lang="en-US" sz="3600" spc="-70" dirty="0" smtClean="0">
                <a:latin typeface="Calibri" panose="020F0502020204030204" pitchFamily="34" charset="0"/>
              </a:rPr>
              <a:t>AE—</a:t>
            </a:r>
            <a:r>
              <a:rPr lang="en-US" sz="3600" spc="-70" dirty="0" err="1" smtClean="0">
                <a:latin typeface="Calibri" panose="020F0502020204030204" pitchFamily="34" charset="0"/>
              </a:rPr>
              <a:t>MyChoice</a:t>
            </a:r>
            <a:r>
              <a:rPr lang="en-US" sz="3600" spc="-70" dirty="0" smtClean="0">
                <a:latin typeface="Calibri" panose="020F0502020204030204" pitchFamily="34" charset="0"/>
              </a:rPr>
              <a:t> </a:t>
            </a:r>
            <a:br>
              <a:rPr lang="en-US" sz="3600" spc="-70" dirty="0" smtClean="0">
                <a:latin typeface="Calibri" panose="020F0502020204030204" pitchFamily="34" charset="0"/>
              </a:rPr>
            </a:br>
            <a:r>
              <a:rPr lang="en-US" sz="3600" b="0" spc="-70" dirty="0" smtClean="0">
                <a:latin typeface="Calibri" panose="020F0502020204030204" pitchFamily="34" charset="0"/>
              </a:rPr>
              <a:t>Online </a:t>
            </a:r>
            <a:r>
              <a:rPr lang="en-US" sz="3600" b="0" spc="-70" dirty="0">
                <a:latin typeface="Calibri" panose="020F0502020204030204" pitchFamily="34" charset="0"/>
              </a:rPr>
              <a:t>or </a:t>
            </a:r>
            <a:r>
              <a:rPr lang="en-US" sz="3600" b="0" spc="-70" dirty="0" smtClean="0">
                <a:latin typeface="Calibri" panose="020F0502020204030204" pitchFamily="34" charset="0"/>
              </a:rPr>
              <a:t>Telephone</a:t>
            </a:r>
            <a:endParaRPr lang="en-US" sz="3600" b="0" spc="-70" dirty="0">
              <a:latin typeface="Calibri" panose="020F0502020204030204" pitchFamily="34" charset="0"/>
            </a:endParaRPr>
          </a:p>
        </p:txBody>
      </p:sp>
      <p:cxnSp>
        <p:nvCxnSpPr>
          <p:cNvPr id="5" name="Straight Arrow Connector 4"/>
          <p:cNvCxnSpPr/>
          <p:nvPr/>
        </p:nvCxnSpPr>
        <p:spPr bwMode="auto">
          <a:xfrm flipV="1">
            <a:off x="6515100" y="4102100"/>
            <a:ext cx="546100" cy="1709233"/>
          </a:xfrm>
          <a:prstGeom prst="straightConnector1">
            <a:avLst/>
          </a:prstGeom>
          <a:solidFill>
            <a:srgbClr val="000000"/>
          </a:solidFill>
          <a:ln w="9525" cap="flat" cmpd="sng" algn="ctr">
            <a:noFill/>
            <a:prstDash val="solid"/>
            <a:round/>
            <a:headEnd type="none" w="med" len="med"/>
            <a:tailEnd type="arrow"/>
          </a:ln>
          <a:effectLst/>
        </p:spPr>
      </p:cxnSp>
      <p:sp>
        <p:nvSpPr>
          <p:cNvPr id="4" name="Content Placeholder 2"/>
          <p:cNvSpPr>
            <a:spLocks noGrp="1"/>
          </p:cNvSpPr>
          <p:nvPr>
            <p:ph idx="1"/>
          </p:nvPr>
        </p:nvSpPr>
        <p:spPr>
          <a:xfrm>
            <a:off x="833313" y="2170175"/>
            <a:ext cx="7696200" cy="4424581"/>
          </a:xfrm>
        </p:spPr>
        <p:txBody>
          <a:bodyPr/>
          <a:lstStyle/>
          <a:p>
            <a:pPr>
              <a:spcBef>
                <a:spcPts val="0"/>
              </a:spcBef>
              <a:spcAft>
                <a:spcPts val="500"/>
              </a:spcAft>
            </a:pPr>
            <a:r>
              <a:rPr lang="en-US" sz="2350" b="1" dirty="0" err="1" smtClean="0">
                <a:latin typeface="Calibri" panose="020F0502020204030204" pitchFamily="34" charset="0"/>
              </a:rPr>
              <a:t>MyChoice</a:t>
            </a:r>
            <a:r>
              <a:rPr lang="en-US" sz="2350" b="1" dirty="0" smtClean="0">
                <a:latin typeface="Calibri" panose="020F0502020204030204" pitchFamily="34" charset="0"/>
              </a:rPr>
              <a:t> asks you questions and </a:t>
            </a:r>
            <a:br>
              <a:rPr lang="en-US" sz="2350" b="1" dirty="0" smtClean="0">
                <a:latin typeface="Calibri" panose="020F0502020204030204" pitchFamily="34" charset="0"/>
              </a:rPr>
            </a:br>
            <a:r>
              <a:rPr lang="en-US" sz="2350" b="1" dirty="0" smtClean="0">
                <a:latin typeface="Calibri" panose="020F0502020204030204" pitchFamily="34" charset="0"/>
              </a:rPr>
              <a:t>uses your answers to recommend a medical plan</a:t>
            </a:r>
            <a:endParaRPr lang="en-US" sz="2350" b="1" dirty="0">
              <a:latin typeface="Calibri" panose="020F0502020204030204" pitchFamily="34" charset="0"/>
            </a:endParaRPr>
          </a:p>
          <a:p>
            <a:pPr lvl="1">
              <a:spcBef>
                <a:spcPts val="0"/>
              </a:spcBef>
              <a:spcAft>
                <a:spcPts val="500"/>
              </a:spcAft>
            </a:pPr>
            <a:r>
              <a:rPr lang="en-US" sz="2000" dirty="0" smtClean="0">
                <a:latin typeface="Calibri" panose="020F0502020204030204" pitchFamily="34" charset="0"/>
              </a:rPr>
              <a:t>Questions assess your view of overall health, </a:t>
            </a:r>
            <a:br>
              <a:rPr lang="en-US" sz="2000" dirty="0" smtClean="0">
                <a:latin typeface="Calibri" panose="020F0502020204030204" pitchFamily="34" charset="0"/>
              </a:rPr>
            </a:br>
            <a:r>
              <a:rPr lang="en-US" sz="2000" dirty="0" smtClean="0">
                <a:latin typeface="Calibri" panose="020F0502020204030204" pitchFamily="34" charset="0"/>
              </a:rPr>
              <a:t>ability to handle a medical emergency, </a:t>
            </a:r>
            <a:br>
              <a:rPr lang="en-US" sz="2000" dirty="0" smtClean="0">
                <a:latin typeface="Calibri" panose="020F0502020204030204" pitchFamily="34" charset="0"/>
              </a:rPr>
            </a:br>
            <a:r>
              <a:rPr lang="en-US" sz="2000" dirty="0" smtClean="0">
                <a:latin typeface="Calibri" panose="020F0502020204030204" pitchFamily="34" charset="0"/>
              </a:rPr>
              <a:t>and level of risk aversion</a:t>
            </a:r>
          </a:p>
          <a:p>
            <a:pPr lvl="1">
              <a:spcBef>
                <a:spcPts val="0"/>
              </a:spcBef>
              <a:spcAft>
                <a:spcPts val="500"/>
              </a:spcAft>
            </a:pPr>
            <a:r>
              <a:rPr lang="en-US" sz="2000" dirty="0" smtClean="0">
                <a:latin typeface="Calibri" panose="020F0502020204030204" pitchFamily="34" charset="0"/>
              </a:rPr>
              <a:t>Allows you to personalize your usage </a:t>
            </a:r>
            <a:br>
              <a:rPr lang="en-US" sz="2000" dirty="0" smtClean="0">
                <a:latin typeface="Calibri" panose="020F0502020204030204" pitchFamily="34" charset="0"/>
              </a:rPr>
            </a:br>
            <a:r>
              <a:rPr lang="en-US" sz="2000" dirty="0" smtClean="0">
                <a:latin typeface="Calibri" panose="020F0502020204030204" pitchFamily="34" charset="0"/>
              </a:rPr>
              <a:t>of medical services to improve the “</a:t>
            </a:r>
            <a:r>
              <a:rPr lang="en-US" sz="2000" dirty="0" smtClean="0"/>
              <a:t>Low-Cost” option</a:t>
            </a:r>
            <a:endParaRPr lang="en-US" sz="2000" dirty="0">
              <a:latin typeface="Calibri" panose="020F0502020204030204" pitchFamily="34" charset="0"/>
            </a:endParaRPr>
          </a:p>
          <a:p>
            <a:pPr lvl="1">
              <a:spcBef>
                <a:spcPts val="0"/>
              </a:spcBef>
              <a:spcAft>
                <a:spcPts val="2000"/>
              </a:spcAft>
            </a:pPr>
            <a:r>
              <a:rPr lang="en-US" sz="2000" b="1" dirty="0" smtClean="0">
                <a:latin typeface="Calibri" panose="020F0502020204030204" pitchFamily="34" charset="0"/>
              </a:rPr>
              <a:t>Plan premiums—included</a:t>
            </a:r>
            <a:endParaRPr lang="en-US" sz="2000" b="1" dirty="0">
              <a:latin typeface="Calibri" panose="020F0502020204030204" pitchFamily="34" charset="0"/>
            </a:endParaRPr>
          </a:p>
          <a:p>
            <a:pPr>
              <a:spcBef>
                <a:spcPts val="0"/>
              </a:spcBef>
              <a:spcAft>
                <a:spcPts val="500"/>
              </a:spcAft>
            </a:pPr>
            <a:r>
              <a:rPr lang="en-US" sz="2350" b="1" dirty="0" smtClean="0">
                <a:latin typeface="Calibri" panose="020F0502020204030204" pitchFamily="34" charset="0"/>
              </a:rPr>
              <a:t>Provides plan comparisons</a:t>
            </a:r>
            <a:endParaRPr lang="en-US" sz="2350" b="1" dirty="0">
              <a:latin typeface="Calibri" panose="020F0502020204030204" pitchFamily="34" charset="0"/>
            </a:endParaRPr>
          </a:p>
          <a:p>
            <a:pPr lvl="1">
              <a:spcBef>
                <a:spcPts val="0"/>
              </a:spcBef>
              <a:spcAft>
                <a:spcPts val="500"/>
              </a:spcAft>
            </a:pPr>
            <a:r>
              <a:rPr lang="en-US" sz="2000" dirty="0" smtClean="0">
                <a:latin typeface="Calibri" panose="020F0502020204030204" pitchFamily="34" charset="0"/>
              </a:rPr>
              <a:t>You choose which plans to see side-by-side</a:t>
            </a:r>
            <a:endParaRPr lang="en-US" sz="2000" dirty="0">
              <a:latin typeface="Calibri" panose="020F0502020204030204" pitchFamily="34" charset="0"/>
            </a:endParaRPr>
          </a:p>
        </p:txBody>
      </p:sp>
    </p:spTree>
    <p:extLst>
      <p:ext uri="{BB962C8B-B14F-4D97-AF65-F5344CB8AC3E}">
        <p14:creationId xmlns:p14="http://schemas.microsoft.com/office/powerpoint/2010/main" val="35479079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25450"/>
            <a:ext cx="9144000" cy="647700"/>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err="1" smtClean="0">
                <a:solidFill>
                  <a:srgbClr val="006600"/>
                </a:solidFill>
                <a:latin typeface="Calibri" panose="020F0502020204030204" pitchFamily="34" charset="0"/>
              </a:rPr>
              <a:t>MyChoice</a:t>
            </a:r>
            <a:r>
              <a:rPr lang="en-US" sz="3800" kern="0" dirty="0" smtClean="0">
                <a:solidFill>
                  <a:srgbClr val="006600"/>
                </a:solidFill>
                <a:latin typeface="Calibri" panose="020F0502020204030204" pitchFamily="34" charset="0"/>
              </a:rPr>
              <a:t>—Selection</a:t>
            </a:r>
            <a:endParaRPr lang="en-US" sz="3800" kern="0" dirty="0">
              <a:solidFill>
                <a:srgbClr val="006600"/>
              </a:solidFill>
              <a:latin typeface="Calibri" panose="020F050202020403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 y="1309910"/>
            <a:ext cx="4094945" cy="528746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p:cNvSpPr txBox="1">
            <a:spLocks/>
          </p:cNvSpPr>
          <p:nvPr/>
        </p:nvSpPr>
        <p:spPr bwMode="auto">
          <a:xfrm>
            <a:off x="5189517" y="5130137"/>
            <a:ext cx="3205982" cy="1443485"/>
          </a:xfrm>
          <a:prstGeom prst="rect">
            <a:avLst/>
          </a:prstGeom>
          <a:solidFill>
            <a:srgbClr val="99CCFF"/>
          </a:solidFill>
          <a:ln w="3175">
            <a:noFill/>
            <a:miter lim="800000"/>
            <a:headEnd/>
            <a:tailEnd/>
          </a:ln>
          <a:effectLst>
            <a:innerShdw blurRad="114300">
              <a:prstClr val="black"/>
            </a:innerShdw>
          </a:effectLst>
        </p:spPr>
        <p:txBody>
          <a:bodyPr vert="horz" wrap="square" lIns="91440" tIns="182880" rIns="91440" bIns="18288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lnSpc>
                <a:spcPts val="2200"/>
              </a:lnSpc>
              <a:spcBef>
                <a:spcPts val="0"/>
              </a:spcBef>
              <a:buNone/>
            </a:pPr>
            <a:r>
              <a:rPr lang="en-US" sz="1800" b="0" dirty="0">
                <a:latin typeface="Calibri" panose="020F0502020204030204" pitchFamily="34" charset="0"/>
              </a:rPr>
              <a:t>You can choose </a:t>
            </a:r>
            <a:r>
              <a:rPr lang="en-US" sz="1800" b="0" dirty="0" smtClean="0">
                <a:latin typeface="Calibri" panose="020F0502020204030204" pitchFamily="34" charset="0"/>
              </a:rPr>
              <a:t>whether</a:t>
            </a:r>
            <a:br>
              <a:rPr lang="en-US" sz="1800" b="0" dirty="0" smtClean="0">
                <a:latin typeface="Calibri" panose="020F0502020204030204" pitchFamily="34" charset="0"/>
              </a:rPr>
            </a:br>
            <a:r>
              <a:rPr lang="en-US" sz="1800" b="0" dirty="0" smtClean="0">
                <a:latin typeface="Calibri" panose="020F0502020204030204" pitchFamily="34" charset="0"/>
              </a:rPr>
              <a:t>to </a:t>
            </a:r>
            <a:r>
              <a:rPr lang="en-US" sz="1800" b="0" dirty="0">
                <a:latin typeface="Calibri" panose="020F0502020204030204" pitchFamily="34" charset="0"/>
              </a:rPr>
              <a:t>continue to </a:t>
            </a:r>
            <a:r>
              <a:rPr lang="en-US" sz="1800" b="0" dirty="0" err="1" smtClean="0">
                <a:latin typeface="Calibri" panose="020F0502020204030204" pitchFamily="34" charset="0"/>
              </a:rPr>
              <a:t>MyChoice</a:t>
            </a:r>
            <a:r>
              <a:rPr lang="en-US" sz="1800" b="0" dirty="0" smtClean="0">
                <a:latin typeface="Calibri" panose="020F0502020204030204" pitchFamily="34" charset="0"/>
              </a:rPr>
              <a:t/>
            </a:r>
            <a:br>
              <a:rPr lang="en-US" sz="1800" b="0" dirty="0" smtClean="0">
                <a:latin typeface="Calibri" panose="020F0502020204030204" pitchFamily="34" charset="0"/>
              </a:rPr>
            </a:br>
            <a:r>
              <a:rPr lang="en-US" sz="1800" b="0" dirty="0" smtClean="0">
                <a:latin typeface="Calibri" panose="020F0502020204030204" pitchFamily="34" charset="0"/>
              </a:rPr>
              <a:t>or </a:t>
            </a:r>
            <a:r>
              <a:rPr lang="en-US" sz="1800" b="0" dirty="0">
                <a:latin typeface="Calibri" panose="020F0502020204030204" pitchFamily="34" charset="0"/>
              </a:rPr>
              <a:t>to </a:t>
            </a:r>
            <a:r>
              <a:rPr lang="en-US" sz="1800" b="0" i="1" dirty="0">
                <a:latin typeface="Calibri" panose="020F0502020204030204" pitchFamily="34" charset="0"/>
              </a:rPr>
              <a:t>Pick my own </a:t>
            </a:r>
            <a:r>
              <a:rPr lang="en-US" sz="1800" b="0" i="1" dirty="0" smtClean="0">
                <a:latin typeface="Calibri" panose="020F0502020204030204" pitchFamily="34" charset="0"/>
              </a:rPr>
              <a:t>plans</a:t>
            </a:r>
            <a:r>
              <a:rPr lang="en-US" sz="1800" b="0" kern="0" dirty="0" smtClean="0">
                <a:latin typeface="Calibri" panose="020F0502020204030204" pitchFamily="34" charset="0"/>
              </a:rPr>
              <a:t>.</a:t>
            </a:r>
            <a:endParaRPr lang="en-US" sz="1800" b="0" kern="0" dirty="0">
              <a:latin typeface="Calibri" panose="020F0502020204030204" pitchFamily="34" charset="0"/>
            </a:endParaRPr>
          </a:p>
        </p:txBody>
      </p:sp>
    </p:spTree>
    <p:extLst>
      <p:ext uri="{BB962C8B-B14F-4D97-AF65-F5344CB8AC3E}">
        <p14:creationId xmlns:p14="http://schemas.microsoft.com/office/powerpoint/2010/main" val="11964392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59086"/>
            <a:ext cx="9144000" cy="591827"/>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900"/>
              </a:lnSpc>
              <a:defRPr/>
            </a:pPr>
            <a:r>
              <a:rPr lang="en-US" sz="3800" kern="0" spc="-70" dirty="0" err="1" smtClean="0">
                <a:solidFill>
                  <a:srgbClr val="006600"/>
                </a:solidFill>
                <a:latin typeface="Calibri" panose="020F0502020204030204" pitchFamily="34" charset="0"/>
              </a:rPr>
              <a:t>MyChoice</a:t>
            </a:r>
            <a:r>
              <a:rPr lang="en-US" sz="3800" kern="0" spc="-70" dirty="0" smtClean="0">
                <a:solidFill>
                  <a:srgbClr val="006600"/>
                </a:solidFill>
                <a:latin typeface="Calibri" panose="020F0502020204030204" pitchFamily="34" charset="0"/>
              </a:rPr>
              <a:t>—Information Gathering</a:t>
            </a:r>
            <a:endParaRPr lang="en-US" sz="3800" kern="0" dirty="0" smtClean="0">
              <a:solidFill>
                <a:srgbClr val="006600"/>
              </a:solidFill>
              <a:latin typeface="Calibri" panose="020F0502020204030204" pitchFamily="34" charset="0"/>
            </a:endParaRPr>
          </a:p>
        </p:txBody>
      </p:sp>
      <p:sp>
        <p:nvSpPr>
          <p:cNvPr id="3" name="Content Placeholder 1"/>
          <p:cNvSpPr txBox="1">
            <a:spLocks/>
          </p:cNvSpPr>
          <p:nvPr/>
        </p:nvSpPr>
        <p:spPr bwMode="auto">
          <a:xfrm>
            <a:off x="5240933" y="4877625"/>
            <a:ext cx="3559818" cy="700644"/>
          </a:xfrm>
          <a:prstGeom prst="rect">
            <a:avLst/>
          </a:prstGeom>
          <a:solidFill>
            <a:srgbClr val="99CCFF"/>
          </a:solidFill>
          <a:ln w="9525">
            <a:noFill/>
            <a:miter lim="800000"/>
            <a:headEnd/>
            <a:tailEnd/>
          </a:ln>
          <a:effectLst>
            <a:innerShdw blurRad="114300">
              <a:prstClr val="black"/>
            </a:innerShdw>
          </a:effectLst>
        </p:spPr>
        <p:txBody>
          <a:bodyPr vert="horz" wrap="square" lIns="91440" tIns="91440" rIns="91440" bIns="9144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buNone/>
            </a:pPr>
            <a:r>
              <a:rPr lang="en-US" sz="1800" b="0" kern="0" dirty="0" smtClean="0">
                <a:latin typeface="Calibri" panose="020F0502020204030204" pitchFamily="34" charset="0"/>
              </a:rPr>
              <a:t>Answer questions about health, </a:t>
            </a:r>
            <a:br>
              <a:rPr lang="en-US" sz="1800" b="0" kern="0" dirty="0" smtClean="0">
                <a:latin typeface="Calibri" panose="020F0502020204030204" pitchFamily="34" charset="0"/>
              </a:rPr>
            </a:br>
            <a:r>
              <a:rPr lang="en-US" sz="1800" b="0" kern="0" dirty="0" smtClean="0">
                <a:latin typeface="Calibri" panose="020F0502020204030204" pitchFamily="34" charset="0"/>
              </a:rPr>
              <a:t>risk tolerance, financial situation</a:t>
            </a:r>
            <a:endParaRPr lang="en-US" sz="1800" b="0" kern="0" dirty="0">
              <a:latin typeface="Calibri" panose="020F0502020204030204" pitchFamily="34" charset="0"/>
            </a:endParaRPr>
          </a:p>
        </p:txBody>
      </p:sp>
      <p:sp>
        <p:nvSpPr>
          <p:cNvPr id="4" name="TextBox 3"/>
          <p:cNvSpPr txBox="1"/>
          <p:nvPr/>
        </p:nvSpPr>
        <p:spPr>
          <a:xfrm>
            <a:off x="5186534" y="5615410"/>
            <a:ext cx="3668616" cy="1031051"/>
          </a:xfrm>
          <a:prstGeom prst="rect">
            <a:avLst/>
          </a:prstGeom>
          <a:noFill/>
          <a:ln>
            <a:noFill/>
          </a:ln>
          <a:effectLst/>
        </p:spPr>
        <p:txBody>
          <a:bodyPr wrap="square" tIns="91440" bIns="91440" rtlCol="0">
            <a:spAutoFit/>
          </a:bodyPr>
          <a:lstStyle/>
          <a:p>
            <a:pPr>
              <a:lnSpc>
                <a:spcPts val="1300"/>
              </a:lnSpc>
            </a:pPr>
            <a:r>
              <a:rPr lang="en-US" sz="1100" dirty="0" smtClean="0">
                <a:solidFill>
                  <a:schemeClr val="bg1"/>
                </a:solidFill>
                <a:latin typeface="Calibri" panose="020F0502020204030204" pitchFamily="34" charset="0"/>
              </a:rPr>
              <a:t>Your responses are confidential. Your church, annual conference, employer, HealthFlex, the General Board</a:t>
            </a:r>
            <a:br>
              <a:rPr lang="en-US" sz="1100" dirty="0" smtClean="0">
                <a:solidFill>
                  <a:schemeClr val="bg1"/>
                </a:solidFill>
                <a:latin typeface="Calibri" panose="020F0502020204030204" pitchFamily="34" charset="0"/>
              </a:rPr>
            </a:br>
            <a:r>
              <a:rPr lang="en-US" sz="1100" dirty="0" smtClean="0">
                <a:solidFill>
                  <a:schemeClr val="bg1"/>
                </a:solidFill>
                <a:latin typeface="Calibri" panose="020F0502020204030204" pitchFamily="34" charset="0"/>
              </a:rPr>
              <a:t>or your insurance carrier cannot access your responses. Businessolver is bound by the HIPAA Privacy Rule to </a:t>
            </a:r>
            <a:br>
              <a:rPr lang="en-US" sz="1100" dirty="0" smtClean="0">
                <a:solidFill>
                  <a:schemeClr val="bg1"/>
                </a:solidFill>
                <a:latin typeface="Calibri" panose="020F0502020204030204" pitchFamily="34" charset="0"/>
              </a:rPr>
            </a:br>
            <a:r>
              <a:rPr lang="en-US" sz="1100" dirty="0" smtClean="0">
                <a:solidFill>
                  <a:schemeClr val="bg1"/>
                </a:solidFill>
                <a:latin typeface="Calibri" panose="020F0502020204030204" pitchFamily="34" charset="0"/>
              </a:rPr>
              <a:t>protect your privacy.</a:t>
            </a:r>
            <a:endParaRPr lang="en-US" sz="1100" dirty="0">
              <a:solidFill>
                <a:schemeClr val="bg1"/>
              </a:solidFill>
              <a:latin typeface="Calibri" panose="020F050202020403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87" y="1270151"/>
            <a:ext cx="4300556" cy="175473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87" y="3122886"/>
            <a:ext cx="4300556" cy="175473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86" y="4963577"/>
            <a:ext cx="4300555" cy="1682884"/>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97320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83650"/>
            <a:ext cx="9096500" cy="539859"/>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err="1" smtClean="0">
                <a:solidFill>
                  <a:srgbClr val="006600"/>
                </a:solidFill>
                <a:latin typeface="Calibri" panose="020F0502020204030204" pitchFamily="34" charset="0"/>
              </a:rPr>
              <a:t>MyChoice</a:t>
            </a:r>
            <a:r>
              <a:rPr lang="en-US" sz="3800" kern="0" dirty="0" smtClean="0">
                <a:solidFill>
                  <a:srgbClr val="006600"/>
                </a:solidFill>
                <a:latin typeface="Calibri" panose="020F0502020204030204" pitchFamily="34" charset="0"/>
              </a:rPr>
              <a:t>—Medical/Rx Options</a:t>
            </a:r>
            <a:endParaRPr lang="en-US" sz="3800" kern="0" dirty="0">
              <a:solidFill>
                <a:srgbClr val="006600"/>
              </a:solidFill>
              <a:latin typeface="Calibri" panose="020F050202020403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691" y="1324440"/>
            <a:ext cx="3723967" cy="425696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5073035" y="1324440"/>
            <a:ext cx="3254187" cy="4256963"/>
            <a:chOff x="5073035" y="1324440"/>
            <a:chExt cx="3254187" cy="4256963"/>
          </a:xfrm>
          <a:effectLst>
            <a:outerShdw blurRad="50800" dist="38100" dir="5400000" algn="t" rotWithShape="0">
              <a:prstClr val="black">
                <a:alpha val="40000"/>
              </a:prstClr>
            </a:outerShdw>
          </a:effectLst>
        </p:grpSpPr>
        <p:sp>
          <p:nvSpPr>
            <p:cNvPr id="6" name="Content Placeholder 1"/>
            <p:cNvSpPr txBox="1">
              <a:spLocks/>
            </p:cNvSpPr>
            <p:nvPr/>
          </p:nvSpPr>
          <p:spPr bwMode="auto">
            <a:xfrm>
              <a:off x="5073035" y="1324440"/>
              <a:ext cx="3254187" cy="4256963"/>
            </a:xfrm>
            <a:prstGeom prst="rect">
              <a:avLst/>
            </a:prstGeom>
            <a:solidFill>
              <a:srgbClr val="E7FFE7"/>
            </a:solidFill>
            <a:ln w="9525">
              <a:solidFill>
                <a:srgbClr val="92D050"/>
              </a:solidFill>
              <a:miter lim="800000"/>
              <a:headEnd/>
              <a:tailEnd/>
            </a:ln>
          </p:spPr>
          <p:txBody>
            <a:bodyPr vert="horz" wrap="square" lIns="91440" tIns="91440" rIns="91440" bIns="9144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buNone/>
              </a:pPr>
              <a:r>
                <a:rPr lang="en-US" sz="1800" kern="0" dirty="0" smtClean="0">
                  <a:solidFill>
                    <a:srgbClr val="006600"/>
                  </a:solidFill>
                  <a:latin typeface="Calibri" panose="020F0502020204030204" pitchFamily="34" charset="0"/>
                </a:rPr>
                <a:t>“Best </a:t>
              </a:r>
              <a:r>
                <a:rPr lang="en-US" sz="1800" kern="0" dirty="0" err="1" smtClean="0">
                  <a:solidFill>
                    <a:srgbClr val="006600"/>
                  </a:solidFill>
                  <a:latin typeface="Calibri" panose="020F0502020204030204" pitchFamily="34" charset="0"/>
                </a:rPr>
                <a:t>MyChoice</a:t>
              </a:r>
              <a:r>
                <a:rPr lang="en-US" sz="1800" kern="0" dirty="0" smtClean="0">
                  <a:solidFill>
                    <a:srgbClr val="006600"/>
                  </a:solidFill>
                  <a:latin typeface="Calibri" panose="020F0502020204030204" pitchFamily="34" charset="0"/>
                </a:rPr>
                <a:t> Match”</a:t>
              </a:r>
            </a:p>
            <a:p>
              <a:pPr marL="0" indent="0" algn="ctr">
                <a:buNone/>
              </a:pPr>
              <a:r>
                <a:rPr lang="en-US" sz="1800" b="0" kern="0" dirty="0" smtClean="0">
                  <a:solidFill>
                    <a:srgbClr val="006600"/>
                  </a:solidFill>
                  <a:latin typeface="Calibri" panose="020F0502020204030204" pitchFamily="34" charset="0"/>
                </a:rPr>
                <a:t/>
              </a:r>
              <a:br>
                <a:rPr lang="en-US" sz="1800" b="0" kern="0" dirty="0" smtClean="0">
                  <a:solidFill>
                    <a:srgbClr val="006600"/>
                  </a:solidFill>
                  <a:latin typeface="Calibri" panose="020F0502020204030204" pitchFamily="34" charset="0"/>
                </a:rPr>
              </a:br>
              <a:endParaRPr lang="en-US" sz="1800" b="0" kern="0" dirty="0" smtClean="0">
                <a:solidFill>
                  <a:srgbClr val="006600"/>
                </a:solidFill>
                <a:latin typeface="Calibri" panose="020F0502020204030204" pitchFamily="34" charset="0"/>
              </a:endParaRPr>
            </a:p>
            <a:p>
              <a:pPr marL="0" indent="0" algn="ctr">
                <a:buNone/>
              </a:pPr>
              <a:r>
                <a:rPr lang="en-US" sz="1800" b="0" kern="0" dirty="0" smtClean="0">
                  <a:latin typeface="Calibri" panose="020F0502020204030204" pitchFamily="34" charset="0"/>
                </a:rPr>
                <a:t>Based on your health and financial circumstances</a:t>
              </a:r>
            </a:p>
            <a:p>
              <a:pPr marL="0" indent="0" algn="ctr">
                <a:buNone/>
              </a:pPr>
              <a:endParaRPr lang="en-US" sz="1600" b="0" kern="0" dirty="0" smtClean="0">
                <a:solidFill>
                  <a:srgbClr val="006600"/>
                </a:solidFill>
                <a:latin typeface="Calibri" panose="020F0502020204030204" pitchFamily="34" charset="0"/>
              </a:endParaRPr>
            </a:p>
            <a:p>
              <a:pPr marL="0" indent="0" algn="ctr">
                <a:buNone/>
              </a:pPr>
              <a:r>
                <a:rPr lang="en-US" sz="1800" kern="0" dirty="0" smtClean="0">
                  <a:solidFill>
                    <a:srgbClr val="006600"/>
                  </a:solidFill>
                  <a:latin typeface="Calibri" panose="020F0502020204030204" pitchFamily="34" charset="0"/>
                </a:rPr>
                <a:t>“</a:t>
              </a:r>
              <a:r>
                <a:rPr lang="en-US" sz="1800" kern="0" dirty="0">
                  <a:solidFill>
                    <a:srgbClr val="006600"/>
                  </a:solidFill>
                  <a:latin typeface="Calibri" panose="020F0502020204030204" pitchFamily="34" charset="0"/>
                </a:rPr>
                <a:t>L</a:t>
              </a:r>
              <a:r>
                <a:rPr lang="en-US" sz="1800" kern="0" dirty="0" smtClean="0">
                  <a:solidFill>
                    <a:srgbClr val="006600"/>
                  </a:solidFill>
                  <a:latin typeface="Calibri" panose="020F0502020204030204" pitchFamily="34" charset="0"/>
                </a:rPr>
                <a:t>ow-cost” Option</a:t>
              </a:r>
            </a:p>
            <a:p>
              <a:pPr marL="0" indent="0" algn="ctr">
                <a:buNone/>
              </a:pPr>
              <a:endParaRPr lang="en-US" sz="1800" b="0" kern="0" dirty="0">
                <a:solidFill>
                  <a:srgbClr val="006600"/>
                </a:solidFill>
                <a:latin typeface="Calibri" panose="020F0502020204030204" pitchFamily="34" charset="0"/>
              </a:endParaRPr>
            </a:p>
            <a:p>
              <a:pPr marL="0" indent="0" algn="ctr">
                <a:buNone/>
              </a:pPr>
              <a:endParaRPr lang="en-US" sz="1800" b="0" kern="0" dirty="0" smtClean="0">
                <a:solidFill>
                  <a:srgbClr val="006600"/>
                </a:solidFill>
                <a:latin typeface="Calibri" panose="020F0502020204030204" pitchFamily="34" charset="0"/>
              </a:endParaRPr>
            </a:p>
            <a:p>
              <a:pPr marL="0" indent="0" algn="ctr">
                <a:buNone/>
              </a:pPr>
              <a:r>
                <a:rPr lang="en-US" sz="1800" b="0" kern="0" dirty="0" smtClean="0">
                  <a:latin typeface="Calibri" panose="020F0502020204030204" pitchFamily="34" charset="0"/>
                </a:rPr>
                <a:t>If your primary goal is </a:t>
              </a:r>
              <a:br>
                <a:rPr lang="en-US" sz="1800" b="0" kern="0" dirty="0" smtClean="0">
                  <a:latin typeface="Calibri" panose="020F0502020204030204" pitchFamily="34" charset="0"/>
                </a:rPr>
              </a:br>
              <a:r>
                <a:rPr lang="en-US" sz="1800" b="0" kern="0" dirty="0" smtClean="0">
                  <a:latin typeface="Calibri" panose="020F0502020204030204" pitchFamily="34" charset="0"/>
                </a:rPr>
                <a:t>to limit out-of-pocket expenses</a:t>
              </a:r>
            </a:p>
            <a:p>
              <a:pPr marL="0" indent="0" algn="ctr">
                <a:buNone/>
              </a:pPr>
              <a:r>
                <a:rPr lang="en-US" sz="1800" b="0" i="1" kern="0" dirty="0" smtClean="0">
                  <a:latin typeface="Calibri" panose="020F0502020204030204" pitchFamily="34" charset="0"/>
                </a:rPr>
                <a:t>One plan can be both!</a:t>
              </a:r>
              <a:endParaRPr lang="en-US" sz="1800" b="0" i="1" kern="0" dirty="0">
                <a:latin typeface="Calibri" panose="020F050202020403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797" y="1828387"/>
              <a:ext cx="1598612" cy="52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797" y="3654205"/>
              <a:ext cx="1535369" cy="67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1011438" y="5791683"/>
            <a:ext cx="7315783" cy="830997"/>
          </a:xfrm>
          <a:prstGeom prst="rect">
            <a:avLst/>
          </a:prstGeom>
          <a:solidFill>
            <a:srgbClr val="99CCFF"/>
          </a:solidFill>
          <a:effectLst>
            <a:innerShdw blurRad="114300">
              <a:prstClr val="black"/>
            </a:innerShdw>
          </a:effectLst>
        </p:spPr>
        <p:txBody>
          <a:bodyPr wrap="square" rtlCol="0" anchor="ctr" anchorCtr="0">
            <a:spAutoFit/>
          </a:bodyPr>
          <a:lstStyle/>
          <a:p>
            <a:pPr algn="ctr">
              <a:spcAft>
                <a:spcPts val="800"/>
              </a:spcAft>
            </a:pPr>
            <a:r>
              <a:rPr lang="en-US" sz="1600" b="0" i="1" dirty="0" smtClean="0">
                <a:solidFill>
                  <a:schemeClr val="bg1"/>
                </a:solidFill>
                <a:latin typeface="Calibri" panose="020F0502020204030204" pitchFamily="34" charset="0"/>
              </a:rPr>
              <a:t>Options are a suggestion only, based on decision support tool. </a:t>
            </a:r>
            <a:br>
              <a:rPr lang="en-US" sz="1600" b="0" i="1" dirty="0" smtClean="0">
                <a:solidFill>
                  <a:schemeClr val="bg1"/>
                </a:solidFill>
                <a:latin typeface="Calibri" panose="020F0502020204030204" pitchFamily="34" charset="0"/>
              </a:rPr>
            </a:br>
            <a:r>
              <a:rPr lang="en-US" sz="1600" b="0" i="1" dirty="0" smtClean="0">
                <a:solidFill>
                  <a:schemeClr val="bg1"/>
                </a:solidFill>
                <a:latin typeface="Calibri" panose="020F0502020204030204" pitchFamily="34" charset="0"/>
              </a:rPr>
              <a:t>You can select any available plan(s).  </a:t>
            </a:r>
            <a:r>
              <a:rPr lang="en-US" sz="1600" b="0" dirty="0" smtClean="0">
                <a:solidFill>
                  <a:schemeClr val="bg1"/>
                </a:solidFill>
                <a:latin typeface="Calibri" panose="020F0502020204030204" pitchFamily="34" charset="0"/>
              </a:rPr>
              <a:t>Cost </a:t>
            </a:r>
            <a:r>
              <a:rPr lang="en-US" sz="1600" b="0" dirty="0">
                <a:solidFill>
                  <a:schemeClr val="bg1"/>
                </a:solidFill>
                <a:latin typeface="Calibri" panose="020F0502020204030204" pitchFamily="34" charset="0"/>
              </a:rPr>
              <a:t>estimates are for illustration only. </a:t>
            </a:r>
            <a:r>
              <a:rPr lang="en-US" sz="1600" b="0" dirty="0" smtClean="0">
                <a:solidFill>
                  <a:schemeClr val="bg1"/>
                </a:solidFill>
                <a:latin typeface="Calibri" panose="020F0502020204030204" pitchFamily="34" charset="0"/>
              </a:rPr>
              <a:t/>
            </a:r>
            <a:br>
              <a:rPr lang="en-US" sz="1600" b="0" dirty="0" smtClean="0">
                <a:solidFill>
                  <a:schemeClr val="bg1"/>
                </a:solidFill>
                <a:latin typeface="Calibri" panose="020F0502020204030204" pitchFamily="34" charset="0"/>
              </a:rPr>
            </a:br>
            <a:r>
              <a:rPr lang="en-US" sz="1600" b="0" dirty="0" smtClean="0">
                <a:solidFill>
                  <a:schemeClr val="bg1"/>
                </a:solidFill>
                <a:latin typeface="Calibri" panose="020F0502020204030204" pitchFamily="34" charset="0"/>
              </a:rPr>
              <a:t>Actual </a:t>
            </a:r>
            <a:r>
              <a:rPr lang="en-US" sz="1600" b="0" dirty="0">
                <a:solidFill>
                  <a:schemeClr val="bg1"/>
                </a:solidFill>
                <a:latin typeface="Calibri" panose="020F0502020204030204" pitchFamily="34" charset="0"/>
              </a:rPr>
              <a:t>costs </a:t>
            </a:r>
            <a:r>
              <a:rPr lang="en-US" sz="1600" b="0" dirty="0" smtClean="0">
                <a:solidFill>
                  <a:schemeClr val="bg1"/>
                </a:solidFill>
                <a:latin typeface="Calibri" panose="020F0502020204030204" pitchFamily="34" charset="0"/>
              </a:rPr>
              <a:t>may vary</a:t>
            </a:r>
            <a:r>
              <a:rPr lang="en-US" sz="1600" b="0" dirty="0">
                <a:solidFill>
                  <a:schemeClr val="bg1"/>
                </a:solidFill>
                <a:latin typeface="Calibri" panose="020F0502020204030204" pitchFamily="34" charset="0"/>
              </a:rPr>
              <a:t>.  </a:t>
            </a:r>
          </a:p>
        </p:txBody>
      </p:sp>
    </p:spTree>
    <p:extLst>
      <p:ext uri="{BB962C8B-B14F-4D97-AF65-F5344CB8AC3E}">
        <p14:creationId xmlns:p14="http://schemas.microsoft.com/office/powerpoint/2010/main" val="10758976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37563"/>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err="1" smtClean="0">
                <a:solidFill>
                  <a:srgbClr val="006600"/>
                </a:solidFill>
                <a:latin typeface="Calibri" panose="020F0502020204030204" pitchFamily="34" charset="0"/>
              </a:rPr>
              <a:t>MyChoice</a:t>
            </a:r>
            <a:r>
              <a:rPr lang="en-US" sz="3800" kern="0" dirty="0" smtClean="0">
                <a:solidFill>
                  <a:srgbClr val="006600"/>
                </a:solidFill>
                <a:latin typeface="Calibri" panose="020F0502020204030204" pitchFamily="34" charset="0"/>
              </a:rPr>
              <a:t>—Personalize My Usage</a:t>
            </a:r>
            <a:endParaRPr lang="en-US" sz="3800" kern="0" dirty="0">
              <a:solidFill>
                <a:srgbClr val="006600"/>
              </a:solidFill>
              <a:latin typeface="Calibri" panose="020F050202020403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12" y="1273266"/>
            <a:ext cx="6280005" cy="402167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1"/>
          <p:cNvSpPr txBox="1">
            <a:spLocks/>
          </p:cNvSpPr>
          <p:nvPr/>
        </p:nvSpPr>
        <p:spPr bwMode="auto">
          <a:xfrm>
            <a:off x="1450811" y="5421087"/>
            <a:ext cx="6280005" cy="543664"/>
          </a:xfrm>
          <a:prstGeom prst="rect">
            <a:avLst/>
          </a:prstGeom>
          <a:solidFill>
            <a:srgbClr val="99CCFF"/>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buNone/>
            </a:pPr>
            <a:r>
              <a:rPr lang="en-US" sz="1800" b="0" kern="0" dirty="0" smtClean="0">
                <a:latin typeface="Calibri" panose="020F0502020204030204" pitchFamily="34" charset="0"/>
              </a:rPr>
              <a:t>Personalize usage for your entire family to help estimate costs</a:t>
            </a:r>
            <a:endParaRPr lang="en-US" sz="1800" b="0" kern="0" dirty="0">
              <a:latin typeface="Calibri" panose="020F0502020204030204" pitchFamily="34" charset="0"/>
            </a:endParaRPr>
          </a:p>
        </p:txBody>
      </p:sp>
      <p:sp>
        <p:nvSpPr>
          <p:cNvPr id="5" name="TextBox 4"/>
          <p:cNvSpPr txBox="1"/>
          <p:nvPr/>
        </p:nvSpPr>
        <p:spPr>
          <a:xfrm>
            <a:off x="1450811" y="6059751"/>
            <a:ext cx="6055620" cy="646331"/>
          </a:xfrm>
          <a:prstGeom prst="rect">
            <a:avLst/>
          </a:prstGeom>
          <a:noFill/>
          <a:ln>
            <a:noFill/>
          </a:ln>
          <a:effectLst/>
        </p:spPr>
        <p:txBody>
          <a:bodyPr wrap="square" tIns="91440" bIns="91440" rtlCol="0">
            <a:spAutoFit/>
          </a:bodyPr>
          <a:lstStyle/>
          <a:p>
            <a:pPr>
              <a:lnSpc>
                <a:spcPts val="1200"/>
              </a:lnSpc>
            </a:pPr>
            <a:r>
              <a:rPr lang="en-US" sz="1100" dirty="0" smtClean="0">
                <a:solidFill>
                  <a:schemeClr val="bg1"/>
                </a:solidFill>
                <a:latin typeface="Calibri" panose="020F0502020204030204" pitchFamily="34" charset="0"/>
              </a:rPr>
              <a:t>Your responses are confidential. Your church, annual conference, employer, HealthFlex, the General Board or your insurance carrier cannot access your responses. Businessolver is bound by the HIPAA Privacy Rule to protect your privacy.</a:t>
            </a:r>
            <a:endParaRPr lang="en-US" sz="11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6601924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71822"/>
            <a:ext cx="9144000" cy="708833"/>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err="1" smtClean="0">
                <a:solidFill>
                  <a:srgbClr val="006600"/>
                </a:solidFill>
                <a:latin typeface="Calibri" panose="020F0502020204030204" pitchFamily="34" charset="0"/>
              </a:rPr>
              <a:t>Businessolver</a:t>
            </a:r>
            <a:r>
              <a:rPr lang="en-US" sz="3800" kern="0" dirty="0" smtClean="0">
                <a:solidFill>
                  <a:srgbClr val="006600"/>
                </a:solidFill>
                <a:latin typeface="Calibri" panose="020F0502020204030204" pitchFamily="34" charset="0"/>
              </a:rPr>
              <a:t>—Plan Comparison </a:t>
            </a:r>
            <a:endParaRPr lang="en-US" sz="3800" kern="0" dirty="0">
              <a:solidFill>
                <a:srgbClr val="006600"/>
              </a:solidFill>
              <a:latin typeface="Calibri" panose="020F0502020204030204" pitchFamily="34" charset="0"/>
            </a:endParaRPr>
          </a:p>
        </p:txBody>
      </p:sp>
      <p:sp>
        <p:nvSpPr>
          <p:cNvPr id="3" name="Content Placeholder 1"/>
          <p:cNvSpPr txBox="1">
            <a:spLocks/>
          </p:cNvSpPr>
          <p:nvPr/>
        </p:nvSpPr>
        <p:spPr bwMode="auto">
          <a:xfrm>
            <a:off x="655184" y="5654049"/>
            <a:ext cx="8108296" cy="509246"/>
          </a:xfrm>
          <a:prstGeom prst="rect">
            <a:avLst/>
          </a:prstGeom>
          <a:solidFill>
            <a:srgbClr val="99CCFF"/>
          </a:solidFill>
          <a:ln w="9525">
            <a:noFill/>
            <a:miter lim="800000"/>
            <a:headEnd/>
            <a:tailEnd/>
          </a:ln>
          <a:effectLst>
            <a:innerShdw blurRad="114300">
              <a:prstClr val="black"/>
            </a:innerShdw>
          </a:effectLst>
        </p:spPr>
        <p:txBody>
          <a:bodyPr vert="horz" wrap="square" lIns="91440" tIns="91440" rIns="91440" bIns="9144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buNone/>
            </a:pPr>
            <a:r>
              <a:rPr lang="en-US" sz="1800" b="0" kern="0" dirty="0" smtClean="0">
                <a:latin typeface="Calibri" panose="020F0502020204030204" pitchFamily="34" charset="0"/>
              </a:rPr>
              <a:t>View side-by-side coverage comparisons</a:t>
            </a:r>
            <a:endParaRPr lang="en-US" sz="1800" b="0" kern="0" dirty="0">
              <a:latin typeface="Calibri" panose="020F050202020403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84" y="1318162"/>
            <a:ext cx="8108296" cy="419198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86350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62422"/>
            <a:ext cx="91821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smtClean="0">
                <a:solidFill>
                  <a:srgbClr val="006600"/>
                </a:solidFill>
                <a:latin typeface="Calibri" panose="020F0502020204030204" pitchFamily="34" charset="0"/>
              </a:rPr>
              <a:t>Defined Contribution</a:t>
            </a:r>
            <a:endParaRPr lang="en-US" sz="3800" kern="0" dirty="0">
              <a:solidFill>
                <a:srgbClr val="006600"/>
              </a:solidFill>
              <a:latin typeface="Calibri" panose="020F0502020204030204" pitchFamily="34" charset="0"/>
            </a:endParaRPr>
          </a:p>
        </p:txBody>
      </p:sp>
      <p:grpSp>
        <p:nvGrpSpPr>
          <p:cNvPr id="9" name="Group 8"/>
          <p:cNvGrpSpPr/>
          <p:nvPr/>
        </p:nvGrpSpPr>
        <p:grpSpPr>
          <a:xfrm>
            <a:off x="1474582" y="1130223"/>
            <a:ext cx="6539422" cy="4386244"/>
            <a:chOff x="1474582" y="1130223"/>
            <a:chExt cx="6539422" cy="4386244"/>
          </a:xfrm>
          <a:effectLst>
            <a:outerShdw blurRad="50800" dist="38100" dir="5400000" algn="t" rotWithShape="0">
              <a:prstClr val="black">
                <a:alpha val="40000"/>
              </a:prstClr>
            </a:outerShdw>
          </a:effectLst>
        </p:grpSpPr>
        <p:sp>
          <p:nvSpPr>
            <p:cNvPr id="7" name="Rectangle 6"/>
            <p:cNvSpPr/>
            <p:nvPr/>
          </p:nvSpPr>
          <p:spPr bwMode="auto">
            <a:xfrm>
              <a:off x="1474582" y="1130223"/>
              <a:ext cx="6539422" cy="438624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grpSp>
          <p:nvGrpSpPr>
            <p:cNvPr id="4" name="Group 3"/>
            <p:cNvGrpSpPr/>
            <p:nvPr/>
          </p:nvGrpSpPr>
          <p:grpSpPr>
            <a:xfrm>
              <a:off x="2139574" y="1341550"/>
              <a:ext cx="5272307" cy="3974624"/>
              <a:chOff x="185739" y="1567280"/>
              <a:chExt cx="5766800" cy="4347406"/>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9" y="1567280"/>
                <a:ext cx="5766800" cy="3697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9" y="5264567"/>
                <a:ext cx="5766800" cy="65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 name="TextBox 2"/>
          <p:cNvSpPr txBox="1"/>
          <p:nvPr/>
        </p:nvSpPr>
        <p:spPr>
          <a:xfrm>
            <a:off x="1474582" y="5653959"/>
            <a:ext cx="6539422" cy="1082348"/>
          </a:xfrm>
          <a:prstGeom prst="rect">
            <a:avLst/>
          </a:prstGeom>
          <a:solidFill>
            <a:srgbClr val="99CCFF"/>
          </a:solidFill>
          <a:ln>
            <a:noFill/>
          </a:ln>
          <a:effectLst>
            <a:innerShdw blurRad="114300">
              <a:prstClr val="black"/>
            </a:innerShdw>
          </a:effectLst>
        </p:spPr>
        <p:txBody>
          <a:bodyPr wrap="square" tIns="91440" bIns="91440" rtlCol="0">
            <a:spAutoFit/>
          </a:bodyPr>
          <a:lstStyle/>
          <a:p>
            <a:pPr algn="ctr">
              <a:lnSpc>
                <a:spcPts val="1600"/>
              </a:lnSpc>
              <a:spcAft>
                <a:spcPts val="600"/>
              </a:spcAft>
            </a:pPr>
            <a:r>
              <a:rPr lang="en-US" sz="1600" b="0" dirty="0" smtClean="0">
                <a:solidFill>
                  <a:schemeClr val="bg1"/>
                </a:solidFill>
                <a:latin typeface="Calibri" panose="020F0502020204030204" pitchFamily="34" charset="0"/>
              </a:rPr>
              <a:t>Defined contribution amount shows how much money you have to spend.  </a:t>
            </a:r>
            <a:br>
              <a:rPr lang="en-US" sz="1600" b="0" dirty="0" smtClean="0">
                <a:solidFill>
                  <a:schemeClr val="bg1"/>
                </a:solidFill>
                <a:latin typeface="Calibri" panose="020F0502020204030204" pitchFamily="34" charset="0"/>
              </a:rPr>
            </a:br>
            <a:r>
              <a:rPr lang="en-US" sz="1600" b="0" dirty="0" smtClean="0">
                <a:solidFill>
                  <a:schemeClr val="bg1"/>
                </a:solidFill>
                <a:latin typeface="Calibri" panose="020F0502020204030204" pitchFamily="34" charset="0"/>
              </a:rPr>
              <a:t>Amount will change based upon tier or choosing to waive coverage.</a:t>
            </a:r>
          </a:p>
          <a:p>
            <a:pPr algn="ctr">
              <a:lnSpc>
                <a:spcPts val="1600"/>
              </a:lnSpc>
              <a:spcAft>
                <a:spcPts val="600"/>
              </a:spcAft>
            </a:pPr>
            <a:r>
              <a:rPr lang="en-US" sz="1600" b="0" dirty="0" smtClean="0">
                <a:solidFill>
                  <a:schemeClr val="bg1"/>
                </a:solidFill>
                <a:latin typeface="Calibri" panose="020F0502020204030204" pitchFamily="34" charset="0"/>
              </a:rPr>
              <a:t>Any unspent dollars will be added to your HRA or HSA </a:t>
            </a:r>
            <a:br>
              <a:rPr lang="en-US" sz="1600" b="0" dirty="0" smtClean="0">
                <a:solidFill>
                  <a:schemeClr val="bg1"/>
                </a:solidFill>
                <a:latin typeface="Calibri" panose="020F0502020204030204" pitchFamily="34" charset="0"/>
              </a:rPr>
            </a:br>
            <a:r>
              <a:rPr lang="en-US" sz="1600" b="0" dirty="0" smtClean="0">
                <a:solidFill>
                  <a:schemeClr val="bg1"/>
                </a:solidFill>
                <a:latin typeface="Calibri" panose="020F0502020204030204" pitchFamily="34" charset="0"/>
              </a:rPr>
              <a:t>(depending upon medical plan selected).</a:t>
            </a:r>
            <a:endParaRPr lang="en-US" sz="1600" b="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7936200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127" y="385347"/>
            <a:ext cx="9227127"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smtClean="0">
                <a:solidFill>
                  <a:srgbClr val="006600"/>
                </a:solidFill>
                <a:latin typeface="Calibri" panose="020F0502020204030204" pitchFamily="34" charset="0"/>
              </a:rPr>
              <a:t>Dental and Vision</a:t>
            </a:r>
            <a:endParaRPr lang="en-US" sz="3800" kern="0" dirty="0">
              <a:solidFill>
                <a:srgbClr val="006600"/>
              </a:solidFill>
              <a:latin typeface="Calibri" panose="020F050202020403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00" y="1343867"/>
            <a:ext cx="3790831" cy="4062114"/>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49600" y="5594292"/>
            <a:ext cx="8143138" cy="492443"/>
          </a:xfrm>
          <a:prstGeom prst="rect">
            <a:avLst/>
          </a:prstGeom>
          <a:solidFill>
            <a:srgbClr val="99CCFF"/>
          </a:solidFill>
          <a:ln>
            <a:noFill/>
          </a:ln>
          <a:effectLst>
            <a:innerShdw blurRad="114300">
              <a:prstClr val="black"/>
            </a:innerShdw>
          </a:effectLst>
        </p:spPr>
        <p:txBody>
          <a:bodyPr wrap="square" tIns="91440" bIns="91440" rtlCol="0" anchor="ctr" anchorCtr="0">
            <a:spAutoFit/>
          </a:bodyPr>
          <a:lstStyle/>
          <a:p>
            <a:pPr algn="ctr"/>
            <a:r>
              <a:rPr lang="en-US" sz="2000" b="0" dirty="0">
                <a:solidFill>
                  <a:schemeClr val="bg1"/>
                </a:solidFill>
                <a:latin typeface="Calibri" panose="020F0502020204030204" pitchFamily="34" charset="0"/>
              </a:rPr>
              <a:t>Choose the </a:t>
            </a:r>
            <a:r>
              <a:rPr lang="en-US" sz="2000" b="0" dirty="0" smtClean="0">
                <a:solidFill>
                  <a:schemeClr val="bg1"/>
                </a:solidFill>
                <a:latin typeface="Calibri" panose="020F0502020204030204" pitchFamily="34" charset="0"/>
              </a:rPr>
              <a:t>dental and vision plans that best fit your needs.</a:t>
            </a:r>
            <a:endParaRPr lang="en-US" sz="2000" b="0" dirty="0">
              <a:solidFill>
                <a:schemeClr val="bg1"/>
              </a:solidFill>
              <a:latin typeface="Calibri" panose="020F0502020204030204" pitchFamily="34"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436" y="1364497"/>
            <a:ext cx="4071569" cy="3435859"/>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86299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49722"/>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smtClean="0">
                <a:solidFill>
                  <a:srgbClr val="006600"/>
                </a:solidFill>
                <a:latin typeface="Calibri" panose="020F0502020204030204" pitchFamily="34" charset="0"/>
              </a:rPr>
              <a:t>Health Savings Account (HSA)</a:t>
            </a:r>
            <a:endParaRPr lang="en-US" sz="3800" kern="0" dirty="0">
              <a:solidFill>
                <a:srgbClr val="006600"/>
              </a:solidFill>
              <a:latin typeface="Calibri" panose="020F050202020403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94" y="1350501"/>
            <a:ext cx="4769141" cy="403174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2794" y="5625384"/>
            <a:ext cx="8399320" cy="461665"/>
          </a:xfrm>
          <a:prstGeom prst="rect">
            <a:avLst/>
          </a:prstGeom>
          <a:solidFill>
            <a:srgbClr val="99CCFF"/>
          </a:solidFill>
          <a:ln>
            <a:solidFill>
              <a:schemeClr val="bg1">
                <a:lumMod val="50000"/>
                <a:lumOff val="50000"/>
              </a:schemeClr>
            </a:solidFill>
          </a:ln>
          <a:effectLst>
            <a:innerShdw blurRad="114300">
              <a:prstClr val="black"/>
            </a:innerShdw>
          </a:effectLst>
        </p:spPr>
        <p:txBody>
          <a:bodyPr wrap="square" tIns="91440" bIns="91440" rtlCol="0" anchor="ctr" anchorCtr="0">
            <a:spAutoFit/>
          </a:bodyPr>
          <a:lstStyle/>
          <a:p>
            <a:pPr algn="ctr"/>
            <a:r>
              <a:rPr lang="en-US" sz="1800" b="0" dirty="0" smtClean="0">
                <a:solidFill>
                  <a:schemeClr val="bg1"/>
                </a:solidFill>
                <a:latin typeface="Calibri" panose="020F0502020204030204" pitchFamily="34" charset="0"/>
              </a:rPr>
              <a:t>HSAs are governed by the IRS.  Please read all information provided.</a:t>
            </a:r>
            <a:endParaRPr lang="en-US" sz="1800" b="0" dirty="0">
              <a:solidFill>
                <a:schemeClr val="bg1"/>
              </a:solidFill>
              <a:latin typeface="Calibri" panose="020F0502020204030204" pitchFamily="34" charset="0"/>
            </a:endParaRPr>
          </a:p>
        </p:txBody>
      </p:sp>
      <p:sp>
        <p:nvSpPr>
          <p:cNvPr id="5" name="TextBox 4"/>
          <p:cNvSpPr txBox="1"/>
          <p:nvPr/>
        </p:nvSpPr>
        <p:spPr>
          <a:xfrm>
            <a:off x="5334709" y="1866268"/>
            <a:ext cx="3619286" cy="3816429"/>
          </a:xfrm>
          <a:prstGeom prst="rect">
            <a:avLst/>
          </a:prstGeom>
          <a:noFill/>
        </p:spPr>
        <p:txBody>
          <a:bodyPr wrap="square" rtlCol="0">
            <a:spAutoFit/>
          </a:bodyPr>
          <a:lstStyle/>
          <a:p>
            <a:r>
              <a:rPr lang="en-US" sz="1800" dirty="0" smtClean="0">
                <a:solidFill>
                  <a:schemeClr val="bg1"/>
                </a:solidFill>
                <a:latin typeface="Calibri" panose="020F0502020204030204" pitchFamily="34" charset="0"/>
              </a:rPr>
              <a:t>HSA</a:t>
            </a:r>
          </a:p>
          <a:p>
            <a:r>
              <a:rPr lang="en-US" sz="1550" b="0" dirty="0" smtClean="0">
                <a:solidFill>
                  <a:schemeClr val="bg1"/>
                </a:solidFill>
                <a:latin typeface="Calibri" panose="020F0502020204030204" pitchFamily="34" charset="0"/>
              </a:rPr>
              <a:t>If you elect to waive the Health </a:t>
            </a:r>
            <a:br>
              <a:rPr lang="en-US" sz="1550" b="0" dirty="0" smtClean="0">
                <a:solidFill>
                  <a:schemeClr val="bg1"/>
                </a:solidFill>
                <a:latin typeface="Calibri" panose="020F0502020204030204" pitchFamily="34" charset="0"/>
              </a:rPr>
            </a:br>
            <a:r>
              <a:rPr lang="en-US" sz="1550" b="0" dirty="0" smtClean="0">
                <a:solidFill>
                  <a:schemeClr val="bg1"/>
                </a:solidFill>
                <a:latin typeface="Calibri" panose="020F0502020204030204" pitchFamily="34" charset="0"/>
              </a:rPr>
              <a:t>Savings Account (HSA), your company contributions will not be contributed </a:t>
            </a:r>
            <a:br>
              <a:rPr lang="en-US" sz="1550" b="0" dirty="0" smtClean="0">
                <a:solidFill>
                  <a:schemeClr val="bg1"/>
                </a:solidFill>
                <a:latin typeface="Calibri" panose="020F0502020204030204" pitchFamily="34" charset="0"/>
              </a:rPr>
            </a:br>
            <a:r>
              <a:rPr lang="en-US" sz="1550" b="0" dirty="0" smtClean="0">
                <a:solidFill>
                  <a:schemeClr val="bg1"/>
                </a:solidFill>
                <a:latin typeface="Calibri" panose="020F0502020204030204" pitchFamily="34" charset="0"/>
              </a:rPr>
              <a:t>into an HSA.</a:t>
            </a:r>
          </a:p>
          <a:p>
            <a:endParaRPr lang="en-US" sz="1550" b="0" dirty="0" smtClean="0">
              <a:solidFill>
                <a:schemeClr val="bg1"/>
              </a:solidFill>
              <a:latin typeface="Calibri" panose="020F0502020204030204" pitchFamily="34" charset="0"/>
            </a:endParaRPr>
          </a:p>
          <a:p>
            <a:r>
              <a:rPr lang="en-US" sz="1550" b="0" dirty="0" smtClean="0">
                <a:solidFill>
                  <a:schemeClr val="bg1"/>
                </a:solidFill>
                <a:latin typeface="Calibri" panose="020F0502020204030204" pitchFamily="34" charset="0"/>
              </a:rPr>
              <a:t>If you are </a:t>
            </a:r>
            <a:r>
              <a:rPr lang="en-US" sz="1550" dirty="0" smtClean="0">
                <a:solidFill>
                  <a:schemeClr val="bg1"/>
                </a:solidFill>
                <a:latin typeface="Calibri" panose="020F0502020204030204" pitchFamily="34" charset="0"/>
              </a:rPr>
              <a:t>not</a:t>
            </a:r>
            <a:r>
              <a:rPr lang="en-US" sz="1550" b="0" dirty="0" smtClean="0">
                <a:solidFill>
                  <a:schemeClr val="bg1"/>
                </a:solidFill>
                <a:latin typeface="Calibri" panose="020F0502020204030204" pitchFamily="34" charset="0"/>
              </a:rPr>
              <a:t> eligible to open an HSA account, please click </a:t>
            </a:r>
            <a:r>
              <a:rPr lang="en-US" sz="1550" dirty="0" smtClean="0">
                <a:solidFill>
                  <a:schemeClr val="bg1"/>
                </a:solidFill>
                <a:latin typeface="Calibri" panose="020F0502020204030204" pitchFamily="34" charset="0"/>
              </a:rPr>
              <a:t>No</a:t>
            </a:r>
            <a:r>
              <a:rPr lang="en-US" sz="1550" b="0" dirty="0" smtClean="0">
                <a:solidFill>
                  <a:schemeClr val="bg1"/>
                </a:solidFill>
                <a:latin typeface="Calibri" panose="020F0502020204030204" pitchFamily="34" charset="0"/>
              </a:rPr>
              <a:t> to continue.</a:t>
            </a:r>
          </a:p>
          <a:p>
            <a:r>
              <a:rPr lang="en-US" sz="1550" b="0" dirty="0" smtClean="0">
                <a:solidFill>
                  <a:schemeClr val="bg1"/>
                </a:solidFill>
                <a:latin typeface="Calibri" panose="020F0502020204030204" pitchFamily="34" charset="0"/>
              </a:rPr>
              <a:t>If you are eligible to receive the company contributions into your HSA but do not want to make your own contributions, please click </a:t>
            </a:r>
            <a:r>
              <a:rPr lang="en-US" sz="1550" dirty="0" smtClean="0">
                <a:solidFill>
                  <a:schemeClr val="bg1"/>
                </a:solidFill>
                <a:latin typeface="Calibri" panose="020F0502020204030204" pitchFamily="34" charset="0"/>
              </a:rPr>
              <a:t>Yes </a:t>
            </a:r>
            <a:r>
              <a:rPr lang="en-US" sz="1550" b="0" dirty="0" smtClean="0">
                <a:solidFill>
                  <a:schemeClr val="bg1"/>
                </a:solidFill>
                <a:latin typeface="Calibri" panose="020F0502020204030204" pitchFamily="34" charset="0"/>
              </a:rPr>
              <a:t>below to select the HSA  account and enter $0.00 as your annual contribution.</a:t>
            </a:r>
          </a:p>
          <a:p>
            <a:endParaRPr lang="en-US" sz="1600" b="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7748877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09097"/>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smtClean="0">
                <a:solidFill>
                  <a:srgbClr val="006600"/>
                </a:solidFill>
                <a:latin typeface="Calibri" panose="020F0502020204030204" pitchFamily="34" charset="0"/>
              </a:rPr>
              <a:t>HSA Attestation</a:t>
            </a:r>
            <a:endParaRPr lang="en-US" sz="3800" kern="0" dirty="0">
              <a:solidFill>
                <a:srgbClr val="006600"/>
              </a:solidFill>
              <a:latin typeface="Calibri" panose="020F050202020403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30" y="1351263"/>
            <a:ext cx="4859533" cy="485953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0286" y="4623278"/>
            <a:ext cx="3274951" cy="1569660"/>
          </a:xfrm>
          <a:prstGeom prst="rect">
            <a:avLst/>
          </a:prstGeom>
          <a:solidFill>
            <a:srgbClr val="99CCFF"/>
          </a:solidFill>
          <a:ln>
            <a:noFill/>
          </a:ln>
          <a:effectLst>
            <a:innerShdw blurRad="114300">
              <a:prstClr val="black"/>
            </a:innerShdw>
          </a:effectLst>
        </p:spPr>
        <p:txBody>
          <a:bodyPr wrap="square" tIns="91440" bIns="91440" rtlCol="0" anchor="ctr" anchorCtr="0">
            <a:spAutoFit/>
          </a:bodyPr>
          <a:lstStyle/>
          <a:p>
            <a:pPr algn="ctr"/>
            <a:r>
              <a:rPr lang="en-US" sz="1800" b="0" dirty="0" smtClean="0">
                <a:solidFill>
                  <a:schemeClr val="bg1"/>
                </a:solidFill>
                <a:latin typeface="Calibri" panose="020F0502020204030204" pitchFamily="34" charset="0"/>
              </a:rPr>
              <a:t>In order to receive individual or plan sponsor HSA contributions, you confirm you are eligible for an HSA and must agree to the terms and conditions provided.</a:t>
            </a:r>
            <a:endParaRPr lang="en-US" sz="1800" b="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672350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25500" y="857536"/>
            <a:ext cx="7705725" cy="484188"/>
          </a:xfrm>
        </p:spPr>
        <p:txBody>
          <a:bodyPr/>
          <a:lstStyle/>
          <a:p>
            <a:pPr>
              <a:lnSpc>
                <a:spcPts val="3900"/>
              </a:lnSpc>
              <a:defRPr/>
            </a:pPr>
            <a:r>
              <a:rPr lang="en-US" dirty="0" smtClean="0">
                <a:latin typeface="Calibri" panose="020F0502020204030204" pitchFamily="34" charset="0"/>
              </a:rPr>
              <a:t>HealthFlex Strategic Direction</a:t>
            </a:r>
            <a:r>
              <a:rPr lang="en-US" spc="-70" dirty="0">
                <a:latin typeface="Calibri" panose="020F0502020204030204" pitchFamily="34" charset="0"/>
              </a:rPr>
              <a:t/>
            </a:r>
            <a:br>
              <a:rPr lang="en-US" spc="-70" dirty="0">
                <a:latin typeface="Calibri" panose="020F0502020204030204" pitchFamily="34" charset="0"/>
              </a:rPr>
            </a:br>
            <a:r>
              <a:rPr lang="en-US" sz="3200" dirty="0" smtClean="0">
                <a:latin typeface="Calibri" panose="020F0502020204030204" pitchFamily="34" charset="0"/>
              </a:rPr>
              <a:t/>
            </a:r>
            <a:br>
              <a:rPr lang="en-US" sz="3200" dirty="0" smtClean="0">
                <a:latin typeface="Calibri" panose="020F0502020204030204" pitchFamily="34" charset="0"/>
              </a:rPr>
            </a:br>
            <a:endParaRPr lang="en-US" sz="3200" dirty="0" smtClean="0">
              <a:latin typeface="Calibri" panose="020F0502020204030204" pitchFamily="34" charset="0"/>
            </a:endParaRPr>
          </a:p>
        </p:txBody>
      </p:sp>
      <p:sp>
        <p:nvSpPr>
          <p:cNvPr id="8195" name="Content Placeholder 2"/>
          <p:cNvSpPr>
            <a:spLocks noGrp="1"/>
          </p:cNvSpPr>
          <p:nvPr>
            <p:ph idx="1"/>
          </p:nvPr>
        </p:nvSpPr>
        <p:spPr>
          <a:xfrm>
            <a:off x="844550" y="2100263"/>
            <a:ext cx="8001000" cy="4171666"/>
          </a:xfrm>
        </p:spPr>
        <p:txBody>
          <a:bodyPr/>
          <a:lstStyle/>
          <a:p>
            <a:pPr>
              <a:spcBef>
                <a:spcPts val="0"/>
              </a:spcBef>
              <a:spcAft>
                <a:spcPts val="600"/>
              </a:spcAft>
              <a:defRPr/>
            </a:pPr>
            <a:r>
              <a:rPr lang="en-US" sz="2700" b="1" dirty="0" smtClean="0">
                <a:latin typeface="Calibri" panose="020F0502020204030204" pitchFamily="34" charset="0"/>
              </a:rPr>
              <a:t>Alignment with ACA strategy and </a:t>
            </a:r>
            <a:r>
              <a:rPr lang="en-US" sz="2700" b="1" dirty="0">
                <a:latin typeface="Calibri" panose="020F0502020204030204" pitchFamily="34" charset="0"/>
              </a:rPr>
              <a:t>p</a:t>
            </a:r>
            <a:r>
              <a:rPr lang="en-US" sz="2700" b="1" dirty="0" smtClean="0">
                <a:latin typeface="Calibri" panose="020F0502020204030204" pitchFamily="34" charset="0"/>
              </a:rPr>
              <a:t>olicy</a:t>
            </a:r>
          </a:p>
          <a:p>
            <a:pPr lvl="1">
              <a:spcBef>
                <a:spcPts val="0"/>
              </a:spcBef>
              <a:spcAft>
                <a:spcPts val="600"/>
              </a:spcAft>
              <a:defRPr/>
            </a:pPr>
            <a:r>
              <a:rPr lang="en-US" sz="2500" dirty="0" smtClean="0">
                <a:latin typeface="Calibri" panose="020F0502020204030204" pitchFamily="34" charset="0"/>
              </a:rPr>
              <a:t>Avoid Cadillac tax</a:t>
            </a:r>
          </a:p>
          <a:p>
            <a:pPr lvl="1">
              <a:spcBef>
                <a:spcPts val="0"/>
              </a:spcBef>
              <a:spcAft>
                <a:spcPts val="2300"/>
              </a:spcAft>
              <a:defRPr/>
            </a:pPr>
            <a:r>
              <a:rPr lang="en-US" sz="2500" dirty="0" smtClean="0">
                <a:latin typeface="Calibri" panose="020F0502020204030204" pitchFamily="34" charset="0"/>
              </a:rPr>
              <a:t>Ensure minimum value of coverage, benefit adequacy</a:t>
            </a:r>
          </a:p>
          <a:p>
            <a:pPr>
              <a:spcBef>
                <a:spcPts val="0"/>
              </a:spcBef>
              <a:spcAft>
                <a:spcPts val="600"/>
              </a:spcAft>
              <a:defRPr/>
            </a:pPr>
            <a:r>
              <a:rPr lang="en-US" sz="2700" b="1" dirty="0" smtClean="0">
                <a:latin typeface="Calibri" panose="020F0502020204030204" pitchFamily="34" charset="0"/>
              </a:rPr>
              <a:t>Continued migration toward “consumer” plans</a:t>
            </a:r>
          </a:p>
          <a:p>
            <a:pPr lvl="1">
              <a:spcBef>
                <a:spcPts val="0"/>
              </a:spcBef>
              <a:spcAft>
                <a:spcPts val="600"/>
              </a:spcAft>
              <a:defRPr/>
            </a:pPr>
            <a:r>
              <a:rPr lang="en-US" sz="2500" dirty="0">
                <a:latin typeface="Calibri" panose="020F0502020204030204" pitchFamily="34" charset="0"/>
              </a:rPr>
              <a:t>Overall </a:t>
            </a:r>
            <a:r>
              <a:rPr lang="en-US" sz="2500" dirty="0" smtClean="0">
                <a:latin typeface="Calibri" panose="020F0502020204030204" pitchFamily="34" charset="0"/>
              </a:rPr>
              <a:t>plan value </a:t>
            </a:r>
            <a:r>
              <a:rPr lang="en-US" sz="2500" dirty="0">
                <a:latin typeface="Calibri" panose="020F0502020204030204" pitchFamily="34" charset="0"/>
              </a:rPr>
              <a:t>below </a:t>
            </a:r>
            <a:r>
              <a:rPr lang="en-US" sz="2500" dirty="0" smtClean="0">
                <a:latin typeface="Calibri" panose="020F0502020204030204" pitchFamily="34" charset="0"/>
              </a:rPr>
              <a:t>“Cadillac plan” threshold</a:t>
            </a:r>
          </a:p>
          <a:p>
            <a:pPr lvl="1">
              <a:spcBef>
                <a:spcPts val="0"/>
              </a:spcBef>
              <a:spcAft>
                <a:spcPts val="300"/>
              </a:spcAft>
              <a:defRPr/>
            </a:pPr>
            <a:r>
              <a:rPr lang="en-US" sz="2500" dirty="0" smtClean="0">
                <a:latin typeface="Calibri" panose="020F0502020204030204" pitchFamily="34" charset="0"/>
              </a:rPr>
              <a:t>Greater individual accountability</a:t>
            </a:r>
          </a:p>
          <a:p>
            <a:pPr lvl="2">
              <a:spcBef>
                <a:spcPts val="0"/>
              </a:spcBef>
              <a:spcAft>
                <a:spcPts val="600"/>
              </a:spcAft>
              <a:defRPr/>
            </a:pPr>
            <a:r>
              <a:rPr lang="en-US" sz="2100" dirty="0" smtClean="0">
                <a:latin typeface="Calibri" panose="020F0502020204030204" pitchFamily="34" charset="0"/>
              </a:rPr>
              <a:t>More choice and flexibility to meet individual needs</a:t>
            </a:r>
          </a:p>
          <a:p>
            <a:pPr lvl="1">
              <a:spcBef>
                <a:spcPts val="0"/>
              </a:spcBef>
              <a:spcAft>
                <a:spcPts val="600"/>
              </a:spcAft>
              <a:defRPr/>
            </a:pPr>
            <a:r>
              <a:rPr lang="en-US" sz="2500" dirty="0" smtClean="0">
                <a:latin typeface="Calibri" panose="020F0502020204030204" pitchFamily="34" charset="0"/>
              </a:rPr>
              <a:t>Greater cost sustainability for plan sponsors</a:t>
            </a:r>
          </a:p>
        </p:txBody>
      </p:sp>
    </p:spTree>
    <p:extLst>
      <p:ext uri="{BB962C8B-B14F-4D97-AF65-F5344CB8AC3E}">
        <p14:creationId xmlns:p14="http://schemas.microsoft.com/office/powerpoint/2010/main" val="23541608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20688"/>
            <a:ext cx="9114615"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sz="3800" kern="0" dirty="0" smtClean="0">
                <a:solidFill>
                  <a:srgbClr val="006600"/>
                </a:solidFill>
                <a:latin typeface="Calibri" panose="020F0502020204030204" pitchFamily="34" charset="0"/>
              </a:rPr>
              <a:t>Medical Reimbursement Account (MRA)</a:t>
            </a:r>
            <a:endParaRPr lang="en-US" sz="3800" kern="0" dirty="0">
              <a:solidFill>
                <a:srgbClr val="006600"/>
              </a:solidFill>
              <a:latin typeface="Calibri" panose="020F050202020403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89" y="1564249"/>
            <a:ext cx="5751451" cy="443388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26058" y="4520808"/>
            <a:ext cx="2568560" cy="1477328"/>
          </a:xfrm>
          <a:prstGeom prst="rect">
            <a:avLst/>
          </a:prstGeom>
          <a:solidFill>
            <a:srgbClr val="99CCFF"/>
          </a:solidFill>
          <a:ln>
            <a:noFill/>
          </a:ln>
          <a:effectLst>
            <a:innerShdw blurRad="114300">
              <a:prstClr val="black"/>
            </a:innerShdw>
          </a:effectLst>
        </p:spPr>
        <p:txBody>
          <a:bodyPr wrap="square" tIns="182880" bIns="182880" rtlCol="0" anchor="ctr" anchorCtr="0">
            <a:spAutoFit/>
          </a:bodyPr>
          <a:lstStyle/>
          <a:p>
            <a:pPr algn="ctr"/>
            <a:r>
              <a:rPr lang="en-US" sz="1800" b="0" dirty="0" smtClean="0">
                <a:solidFill>
                  <a:schemeClr val="bg1"/>
                </a:solidFill>
                <a:latin typeface="Calibri" panose="020F0502020204030204" pitchFamily="34" charset="0"/>
              </a:rPr>
              <a:t>Participants who elect</a:t>
            </a:r>
            <a:br>
              <a:rPr lang="en-US" sz="1800" b="0" dirty="0" smtClean="0">
                <a:solidFill>
                  <a:schemeClr val="bg1"/>
                </a:solidFill>
                <a:latin typeface="Calibri" panose="020F0502020204030204" pitchFamily="34" charset="0"/>
              </a:rPr>
            </a:br>
            <a:r>
              <a:rPr lang="en-US" sz="1800" b="0" dirty="0" smtClean="0">
                <a:solidFill>
                  <a:schemeClr val="bg1"/>
                </a:solidFill>
                <a:latin typeface="Calibri" panose="020F0502020204030204" pitchFamily="34" charset="0"/>
              </a:rPr>
              <a:t>an HDHP are notified that all MRA elections are limited-use only.</a:t>
            </a:r>
            <a:endParaRPr lang="en-US" sz="1800" b="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702557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53178"/>
            <a:ext cx="9144000" cy="538162"/>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r>
              <a:rPr lang="en-US" kern="0" dirty="0" smtClean="0">
                <a:solidFill>
                  <a:srgbClr val="006600"/>
                </a:solidFill>
                <a:latin typeface="Calibri" panose="020F0502020204030204" pitchFamily="34" charset="0"/>
              </a:rPr>
              <a:t>Review, Approve and Confirm</a:t>
            </a:r>
            <a:endParaRPr lang="en-US" kern="0" dirty="0">
              <a:solidFill>
                <a:srgbClr val="006600"/>
              </a:solidFill>
              <a:latin typeface="Calibri" panose="020F050202020403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177" y="2047954"/>
            <a:ext cx="5245644" cy="14084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281" y="3582919"/>
            <a:ext cx="5250357" cy="315604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85814" y="1421063"/>
            <a:ext cx="7657542" cy="451406"/>
          </a:xfrm>
          <a:prstGeom prst="rect">
            <a:avLst/>
          </a:prstGeom>
          <a:noFill/>
          <a:ln>
            <a:noFill/>
          </a:ln>
        </p:spPr>
        <p:txBody>
          <a:bodyPr wrap="square" rtlCol="0">
            <a:spAutoFit/>
          </a:bodyPr>
          <a:lstStyle/>
          <a:p>
            <a:pPr algn="ctr">
              <a:lnSpc>
                <a:spcPts val="2800"/>
              </a:lnSpc>
            </a:pPr>
            <a:r>
              <a:rPr lang="en-US" sz="2350" dirty="0" smtClean="0">
                <a:solidFill>
                  <a:schemeClr val="bg1"/>
                </a:solidFill>
                <a:latin typeface="Calibri" panose="020F0502020204030204" pitchFamily="34" charset="0"/>
              </a:rPr>
              <a:t>2-step process to review, approve and confirm elections</a:t>
            </a:r>
            <a:endParaRPr lang="en-US" sz="2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5400564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98" y="789097"/>
            <a:ext cx="8328802" cy="538162"/>
          </a:xfrm>
        </p:spPr>
        <p:txBody>
          <a:bodyPr/>
          <a:lstStyle/>
          <a:p>
            <a:r>
              <a:rPr lang="en-US" dirty="0" smtClean="0">
                <a:latin typeface="Calibri" panose="020F0502020204030204" pitchFamily="34" charset="0"/>
              </a:rPr>
              <a:t>Timeline</a:t>
            </a:r>
            <a:endParaRPr lang="en-US" dirty="0">
              <a:latin typeface="Calibri" panose="020F0502020204030204" pitchFamily="34" charset="0"/>
            </a:endParaRPr>
          </a:p>
        </p:txBody>
      </p:sp>
      <p:sp>
        <p:nvSpPr>
          <p:cNvPr id="7" name="Content Placeholder 2"/>
          <p:cNvSpPr txBox="1">
            <a:spLocks/>
          </p:cNvSpPr>
          <p:nvPr/>
        </p:nvSpPr>
        <p:spPr bwMode="auto">
          <a:xfrm>
            <a:off x="921372" y="3429716"/>
            <a:ext cx="3555622" cy="692957"/>
          </a:xfrm>
          <a:prstGeom prst="rect">
            <a:avLst/>
          </a:prstGeom>
          <a:solidFill>
            <a:srgbClr val="FFFFFF"/>
          </a:solidFill>
          <a:ln w="9525">
            <a:solidFill>
              <a:schemeClr val="bg1">
                <a:lumMod val="50000"/>
                <a:lumOff val="50000"/>
              </a:schemeClr>
            </a:solidFill>
            <a:miter lim="800000"/>
            <a:headEnd/>
            <a:tailEnd/>
          </a:ln>
        </p:spPr>
        <p:txBody>
          <a:bodyPr vert="horz" wrap="square" lIns="182880" tIns="91440" rIns="91440" bIns="9144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nSpc>
                <a:spcPts val="1800"/>
              </a:lnSpc>
              <a:spcBef>
                <a:spcPts val="0"/>
              </a:spcBef>
              <a:spcAft>
                <a:spcPts val="300"/>
              </a:spcAft>
              <a:buFontTx/>
              <a:buNone/>
              <a:defRPr/>
            </a:pPr>
            <a:r>
              <a:rPr lang="en-US" sz="1700" b="1" kern="0" dirty="0" smtClean="0">
                <a:solidFill>
                  <a:srgbClr val="006600"/>
                </a:solidFill>
              </a:rPr>
              <a:t>September</a:t>
            </a:r>
          </a:p>
          <a:p>
            <a:pPr marL="166688" lvl="1" indent="-166688">
              <a:lnSpc>
                <a:spcPts val="1800"/>
              </a:lnSpc>
              <a:spcBef>
                <a:spcPts val="0"/>
              </a:spcBef>
              <a:spcAft>
                <a:spcPts val="0"/>
              </a:spcAft>
              <a:buFont typeface="Arial" panose="020B0604020202020204" pitchFamily="34" charset="0"/>
              <a:buChar char="•"/>
              <a:defRPr/>
            </a:pPr>
            <a:r>
              <a:rPr lang="en-US" sz="1600" b="0" kern="0" dirty="0" smtClean="0"/>
              <a:t>Coverage Advisor Tool available</a:t>
            </a:r>
          </a:p>
        </p:txBody>
      </p:sp>
      <p:sp>
        <p:nvSpPr>
          <p:cNvPr id="10" name="Content Placeholder 2"/>
          <p:cNvSpPr txBox="1">
            <a:spLocks/>
          </p:cNvSpPr>
          <p:nvPr/>
        </p:nvSpPr>
        <p:spPr bwMode="auto">
          <a:xfrm>
            <a:off x="5174740" y="5055073"/>
            <a:ext cx="3090486" cy="680706"/>
          </a:xfrm>
          <a:prstGeom prst="rect">
            <a:avLst/>
          </a:prstGeom>
          <a:solidFill>
            <a:srgbClr val="FFFFFF"/>
          </a:solidFill>
          <a:ln w="9525">
            <a:solidFill>
              <a:schemeClr val="bg1">
                <a:lumMod val="50000"/>
                <a:lumOff val="50000"/>
              </a:schemeClr>
            </a:solidFill>
            <a:miter lim="800000"/>
            <a:headEnd/>
            <a:tailEnd/>
          </a:ln>
        </p:spPr>
        <p:txBody>
          <a:bodyPr vert="horz" wrap="square" lIns="182880" tIns="91440" rIns="91440" bIns="9144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nSpc>
                <a:spcPts val="1800"/>
              </a:lnSpc>
              <a:spcBef>
                <a:spcPts val="0"/>
              </a:spcBef>
              <a:spcAft>
                <a:spcPts val="300"/>
              </a:spcAft>
              <a:buNone/>
              <a:defRPr/>
            </a:pPr>
            <a:r>
              <a:rPr lang="en-US" sz="1700" b="1" kern="0" dirty="0" smtClean="0">
                <a:solidFill>
                  <a:srgbClr val="006600"/>
                </a:solidFill>
              </a:rPr>
              <a:t>January 2016</a:t>
            </a:r>
          </a:p>
          <a:p>
            <a:pPr marL="177800" indent="-177800">
              <a:lnSpc>
                <a:spcPts val="1800"/>
              </a:lnSpc>
              <a:spcBef>
                <a:spcPts val="0"/>
              </a:spcBef>
              <a:spcAft>
                <a:spcPts val="0"/>
              </a:spcAft>
              <a:buFont typeface="Arial" panose="020B0604020202020204" pitchFamily="34" charset="0"/>
              <a:buChar char="•"/>
              <a:defRPr/>
            </a:pPr>
            <a:r>
              <a:rPr lang="en-US" sz="1600" b="0" kern="0" dirty="0" smtClean="0"/>
              <a:t>New benefits go live!</a:t>
            </a:r>
          </a:p>
        </p:txBody>
      </p:sp>
      <p:sp>
        <p:nvSpPr>
          <p:cNvPr id="11" name="Content Placeholder 2"/>
          <p:cNvSpPr txBox="1">
            <a:spLocks/>
          </p:cNvSpPr>
          <p:nvPr/>
        </p:nvSpPr>
        <p:spPr bwMode="auto">
          <a:xfrm>
            <a:off x="921372" y="2159000"/>
            <a:ext cx="3555622" cy="682946"/>
          </a:xfrm>
          <a:prstGeom prst="rect">
            <a:avLst/>
          </a:prstGeom>
          <a:solidFill>
            <a:srgbClr val="FFFFFF"/>
          </a:solidFill>
          <a:ln w="9525">
            <a:solidFill>
              <a:schemeClr val="bg1">
                <a:lumMod val="50000"/>
                <a:lumOff val="50000"/>
              </a:schemeClr>
            </a:solidFill>
            <a:miter lim="800000"/>
            <a:headEnd/>
            <a:tailEnd/>
          </a:ln>
        </p:spPr>
        <p:txBody>
          <a:bodyPr vert="horz" wrap="square" lIns="182880" tIns="91440" rIns="91440" bIns="9144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nSpc>
                <a:spcPts val="1800"/>
              </a:lnSpc>
              <a:spcBef>
                <a:spcPts val="0"/>
              </a:spcBef>
              <a:spcAft>
                <a:spcPts val="300"/>
              </a:spcAft>
              <a:buFontTx/>
              <a:buNone/>
              <a:defRPr/>
            </a:pPr>
            <a:r>
              <a:rPr lang="en-US" sz="1700" b="1" kern="0" dirty="0" smtClean="0">
                <a:solidFill>
                  <a:srgbClr val="006600"/>
                </a:solidFill>
              </a:rPr>
              <a:t>Late August</a:t>
            </a:r>
          </a:p>
          <a:p>
            <a:pPr marL="166688" lvl="1" indent="-166688">
              <a:lnSpc>
                <a:spcPts val="1800"/>
              </a:lnSpc>
              <a:spcBef>
                <a:spcPts val="0"/>
              </a:spcBef>
              <a:spcAft>
                <a:spcPts val="0"/>
              </a:spcAft>
              <a:buFont typeface="Arial" panose="020B0604020202020204" pitchFamily="34" charset="0"/>
              <a:buChar char="•"/>
              <a:defRPr/>
            </a:pPr>
            <a:r>
              <a:rPr lang="en-US" sz="1600" b="0" kern="0" dirty="0" smtClean="0"/>
              <a:t>First mailing from </a:t>
            </a:r>
            <a:r>
              <a:rPr lang="en-US" sz="1600" b="0" kern="0" dirty="0" err="1" smtClean="0"/>
              <a:t>HealthFlex</a:t>
            </a:r>
            <a:endParaRPr lang="en-US" sz="1600" b="0" kern="0" dirty="0" smtClean="0"/>
          </a:p>
        </p:txBody>
      </p:sp>
      <p:sp>
        <p:nvSpPr>
          <p:cNvPr id="12" name="Content Placeholder 2"/>
          <p:cNvSpPr txBox="1">
            <a:spLocks/>
          </p:cNvSpPr>
          <p:nvPr/>
        </p:nvSpPr>
        <p:spPr bwMode="auto">
          <a:xfrm>
            <a:off x="5174740" y="3894945"/>
            <a:ext cx="3090486" cy="654284"/>
          </a:xfrm>
          <a:prstGeom prst="rect">
            <a:avLst/>
          </a:prstGeom>
          <a:solidFill>
            <a:srgbClr val="FFFFFF"/>
          </a:solidFill>
          <a:ln w="9525">
            <a:solidFill>
              <a:schemeClr val="bg1">
                <a:lumMod val="50000"/>
                <a:lumOff val="50000"/>
              </a:schemeClr>
            </a:solidFill>
            <a:miter lim="800000"/>
            <a:headEnd/>
            <a:tailEnd/>
          </a:ln>
        </p:spPr>
        <p:txBody>
          <a:bodyPr vert="horz" wrap="square" lIns="182880" tIns="91440" rIns="91440" bIns="9144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nSpc>
                <a:spcPts val="1800"/>
              </a:lnSpc>
              <a:spcBef>
                <a:spcPts val="0"/>
              </a:spcBef>
              <a:spcAft>
                <a:spcPts val="300"/>
              </a:spcAft>
              <a:buNone/>
              <a:defRPr/>
            </a:pPr>
            <a:r>
              <a:rPr lang="en-US" sz="1700" b="1" kern="0" dirty="0" smtClean="0">
                <a:solidFill>
                  <a:srgbClr val="006600"/>
                </a:solidFill>
              </a:rPr>
              <a:t>December </a:t>
            </a:r>
          </a:p>
          <a:p>
            <a:pPr>
              <a:lnSpc>
                <a:spcPts val="1800"/>
              </a:lnSpc>
              <a:spcBef>
                <a:spcPts val="0"/>
              </a:spcBef>
              <a:spcAft>
                <a:spcPts val="0"/>
              </a:spcAft>
              <a:defRPr/>
            </a:pPr>
            <a:r>
              <a:rPr lang="en-US" sz="1600" b="0" kern="0" dirty="0" smtClean="0"/>
              <a:t>ID Cards are mailed</a:t>
            </a:r>
          </a:p>
        </p:txBody>
      </p:sp>
      <p:sp>
        <p:nvSpPr>
          <p:cNvPr id="17" name="Down Arrow 16"/>
          <p:cNvSpPr/>
          <p:nvPr/>
        </p:nvSpPr>
        <p:spPr bwMode="auto">
          <a:xfrm>
            <a:off x="2488971" y="2877571"/>
            <a:ext cx="311990" cy="212507"/>
          </a:xfrm>
          <a:prstGeom prst="downArrow">
            <a:avLst>
              <a:gd name="adj1" fmla="val 15225"/>
              <a:gd name="adj2" fmla="val 50000"/>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18" name="Down Arrow 17"/>
          <p:cNvSpPr/>
          <p:nvPr/>
        </p:nvSpPr>
        <p:spPr bwMode="auto">
          <a:xfrm>
            <a:off x="2448134" y="4146424"/>
            <a:ext cx="311990" cy="212507"/>
          </a:xfrm>
          <a:prstGeom prst="downArrow">
            <a:avLst>
              <a:gd name="adj1" fmla="val 15225"/>
              <a:gd name="adj2" fmla="val 50000"/>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cxnSp>
        <p:nvCxnSpPr>
          <p:cNvPr id="22" name="Straight Connector 21"/>
          <p:cNvCxnSpPr/>
          <p:nvPr/>
        </p:nvCxnSpPr>
        <p:spPr bwMode="auto">
          <a:xfrm flipV="1">
            <a:off x="4834954" y="2783320"/>
            <a:ext cx="0" cy="2498283"/>
          </a:xfrm>
          <a:prstGeom prst="line">
            <a:avLst/>
          </a:prstGeom>
          <a:solidFill>
            <a:srgbClr val="000000"/>
          </a:solidFill>
          <a:ln w="9525"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flipV="1">
            <a:off x="4469194" y="5281602"/>
            <a:ext cx="365760" cy="1"/>
          </a:xfrm>
          <a:prstGeom prst="line">
            <a:avLst/>
          </a:prstGeom>
          <a:solidFill>
            <a:srgbClr val="000000"/>
          </a:solidFill>
          <a:ln w="9525"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flipV="1">
            <a:off x="4834954" y="2773891"/>
            <a:ext cx="365760" cy="1"/>
          </a:xfrm>
          <a:prstGeom prst="line">
            <a:avLst/>
          </a:prstGeom>
          <a:solidFill>
            <a:srgbClr val="000000"/>
          </a:solidFill>
          <a:ln w="9525" cap="flat" cmpd="sng" algn="ctr">
            <a:solidFill>
              <a:schemeClr val="bg1"/>
            </a:solidFill>
            <a:prstDash val="solid"/>
            <a:round/>
            <a:headEnd type="none" w="med" len="med"/>
            <a:tailEnd type="none" w="med" len="med"/>
          </a:ln>
          <a:effectLst/>
        </p:spPr>
      </p:cxnSp>
      <p:sp>
        <p:nvSpPr>
          <p:cNvPr id="9" name="Content Placeholder 2"/>
          <p:cNvSpPr txBox="1">
            <a:spLocks/>
          </p:cNvSpPr>
          <p:nvPr/>
        </p:nvSpPr>
        <p:spPr bwMode="auto">
          <a:xfrm>
            <a:off x="5174740" y="2164945"/>
            <a:ext cx="3090486" cy="1217894"/>
          </a:xfrm>
          <a:prstGeom prst="rect">
            <a:avLst/>
          </a:prstGeom>
          <a:solidFill>
            <a:srgbClr val="FFFFFF"/>
          </a:solidFill>
          <a:ln w="9525">
            <a:solidFill>
              <a:schemeClr val="bg1">
                <a:lumMod val="50000"/>
                <a:lumOff val="50000"/>
              </a:schemeClr>
            </a:solidFill>
            <a:miter lim="800000"/>
            <a:headEnd/>
            <a:tailEnd/>
          </a:ln>
        </p:spPr>
        <p:txBody>
          <a:bodyPr vert="horz" wrap="square" lIns="182880" tIns="91440" rIns="91440" bIns="9144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nSpc>
                <a:spcPts val="1800"/>
              </a:lnSpc>
              <a:spcBef>
                <a:spcPts val="0"/>
              </a:spcBef>
              <a:spcAft>
                <a:spcPts val="300"/>
              </a:spcAft>
              <a:buFontTx/>
              <a:buNone/>
              <a:defRPr/>
            </a:pPr>
            <a:r>
              <a:rPr lang="en-US" sz="1700" b="1" kern="0" dirty="0" smtClean="0">
                <a:solidFill>
                  <a:srgbClr val="006600"/>
                </a:solidFill>
              </a:rPr>
              <a:t>November</a:t>
            </a:r>
          </a:p>
          <a:p>
            <a:pPr marL="166688" lvl="1" indent="-166688">
              <a:lnSpc>
                <a:spcPts val="1800"/>
              </a:lnSpc>
              <a:spcBef>
                <a:spcPts val="0"/>
              </a:spcBef>
              <a:spcAft>
                <a:spcPts val="0"/>
              </a:spcAft>
              <a:buFont typeface="Arial" panose="020B0604020202020204" pitchFamily="34" charset="0"/>
              <a:buChar char="•"/>
              <a:defRPr/>
            </a:pPr>
            <a:r>
              <a:rPr lang="en-US" sz="1600" b="0" kern="0" dirty="0" smtClean="0"/>
              <a:t>Annual Election Nov. 4-19</a:t>
            </a:r>
          </a:p>
          <a:p>
            <a:pPr marL="166688" lvl="1" indent="-166688">
              <a:lnSpc>
                <a:spcPts val="1800"/>
              </a:lnSpc>
              <a:spcBef>
                <a:spcPts val="0"/>
              </a:spcBef>
              <a:spcAft>
                <a:spcPts val="0"/>
              </a:spcAft>
              <a:buFont typeface="Arial" panose="020B0604020202020204" pitchFamily="34" charset="0"/>
              <a:buChar char="•"/>
              <a:defRPr/>
            </a:pPr>
            <a:r>
              <a:rPr lang="en-US" sz="1600" b="1" kern="0" dirty="0" smtClean="0"/>
              <a:t>Plan to make an election</a:t>
            </a:r>
            <a:r>
              <a:rPr lang="en-US" sz="1600" b="0" kern="0" dirty="0" smtClean="0"/>
              <a:t>!</a:t>
            </a:r>
          </a:p>
          <a:p>
            <a:pPr marL="166688" lvl="1" indent="-166688">
              <a:lnSpc>
                <a:spcPts val="1800"/>
              </a:lnSpc>
              <a:spcBef>
                <a:spcPts val="0"/>
              </a:spcBef>
              <a:spcAft>
                <a:spcPts val="0"/>
              </a:spcAft>
              <a:buFont typeface="Arial" panose="020B0604020202020204" pitchFamily="34" charset="0"/>
              <a:buChar char="•"/>
              <a:defRPr/>
            </a:pPr>
            <a:r>
              <a:rPr lang="en-US" sz="1600" b="0" kern="0" dirty="0" smtClean="0"/>
              <a:t>Online </a:t>
            </a:r>
            <a:r>
              <a:rPr lang="en-US" sz="1600" b="0" kern="0" dirty="0" err="1" smtClean="0"/>
              <a:t>MyChoice</a:t>
            </a:r>
            <a:r>
              <a:rPr lang="en-US" sz="1600" b="0" kern="0" dirty="0" smtClean="0"/>
              <a:t> support</a:t>
            </a:r>
          </a:p>
        </p:txBody>
      </p:sp>
      <p:sp>
        <p:nvSpPr>
          <p:cNvPr id="27" name="Down Arrow 26"/>
          <p:cNvSpPr/>
          <p:nvPr/>
        </p:nvSpPr>
        <p:spPr bwMode="auto">
          <a:xfrm>
            <a:off x="6842973" y="3406589"/>
            <a:ext cx="311990" cy="212507"/>
          </a:xfrm>
          <a:prstGeom prst="downArrow">
            <a:avLst>
              <a:gd name="adj1" fmla="val 15225"/>
              <a:gd name="adj2" fmla="val 50000"/>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28" name="Down Arrow 27"/>
          <p:cNvSpPr/>
          <p:nvPr/>
        </p:nvSpPr>
        <p:spPr bwMode="auto">
          <a:xfrm>
            <a:off x="6842973" y="4580724"/>
            <a:ext cx="311990" cy="212507"/>
          </a:xfrm>
          <a:prstGeom prst="downArrow">
            <a:avLst>
              <a:gd name="adj1" fmla="val 15225"/>
              <a:gd name="adj2" fmla="val 50000"/>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8" name="Content Placeholder 2"/>
          <p:cNvSpPr txBox="1">
            <a:spLocks/>
          </p:cNvSpPr>
          <p:nvPr/>
        </p:nvSpPr>
        <p:spPr bwMode="auto">
          <a:xfrm>
            <a:off x="951363" y="4677815"/>
            <a:ext cx="3555622" cy="1188720"/>
          </a:xfrm>
          <a:prstGeom prst="rect">
            <a:avLst/>
          </a:prstGeom>
          <a:solidFill>
            <a:srgbClr val="FFFFFF"/>
          </a:solidFill>
          <a:ln w="9525">
            <a:solidFill>
              <a:schemeClr val="bg1">
                <a:lumMod val="50000"/>
                <a:lumOff val="50000"/>
              </a:schemeClr>
            </a:solidFill>
            <a:miter lim="800000"/>
            <a:headEnd/>
            <a:tailEnd/>
          </a:ln>
        </p:spPr>
        <p:txBody>
          <a:bodyPr vert="horz" wrap="square" lIns="182880" tIns="91440" rIns="91440" bIns="9144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nSpc>
                <a:spcPts val="1800"/>
              </a:lnSpc>
              <a:spcBef>
                <a:spcPts val="0"/>
              </a:spcBef>
              <a:spcAft>
                <a:spcPts val="300"/>
              </a:spcAft>
              <a:buFontTx/>
              <a:buNone/>
              <a:defRPr/>
            </a:pPr>
            <a:r>
              <a:rPr lang="en-US" sz="1700" b="1" kern="0" dirty="0" smtClean="0">
                <a:solidFill>
                  <a:srgbClr val="006600"/>
                </a:solidFill>
              </a:rPr>
              <a:t>October</a:t>
            </a:r>
          </a:p>
          <a:p>
            <a:pPr marL="166688" lvl="1" indent="-166688">
              <a:lnSpc>
                <a:spcPts val="1800"/>
              </a:lnSpc>
              <a:spcBef>
                <a:spcPts val="0"/>
              </a:spcBef>
              <a:spcAft>
                <a:spcPts val="0"/>
              </a:spcAft>
              <a:buFont typeface="Arial" panose="020B0604020202020204" pitchFamily="34" charset="0"/>
              <a:buChar char="•"/>
              <a:defRPr/>
            </a:pPr>
            <a:r>
              <a:rPr lang="en-US" sz="1600" b="0" kern="0" dirty="0" smtClean="0"/>
              <a:t>Annual Election communications from conference and HealthFlex; Businessolver telephonic support</a:t>
            </a:r>
          </a:p>
        </p:txBody>
      </p:sp>
    </p:spTree>
    <p:extLst>
      <p:ext uri="{BB962C8B-B14F-4D97-AF65-F5344CB8AC3E}">
        <p14:creationId xmlns:p14="http://schemas.microsoft.com/office/powerpoint/2010/main" val="20916963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01146" y="371279"/>
            <a:ext cx="8342854" cy="874190"/>
          </a:xfrm>
        </p:spPr>
        <p:txBody>
          <a:bodyPr/>
          <a:lstStyle/>
          <a:p>
            <a:pPr>
              <a:lnSpc>
                <a:spcPts val="3900"/>
              </a:lnSpc>
              <a:defRPr/>
            </a:pPr>
            <a:r>
              <a:rPr lang="en-US" dirty="0" err="1" smtClean="0">
                <a:latin typeface="Calibri" panose="020F0502020204030204" pitchFamily="34" charset="0"/>
              </a:rPr>
              <a:t>HealthFlex</a:t>
            </a:r>
            <a:r>
              <a:rPr lang="en-US" dirty="0" smtClean="0">
                <a:latin typeface="Calibri" panose="020F0502020204030204" pitchFamily="34" charset="0"/>
              </a:rPr>
              <a:t> Exchange— </a:t>
            </a:r>
            <a:br>
              <a:rPr lang="en-US" dirty="0" smtClean="0">
                <a:latin typeface="Calibri" panose="020F0502020204030204" pitchFamily="34" charset="0"/>
              </a:rPr>
            </a:br>
            <a:r>
              <a:rPr lang="en-US" dirty="0" smtClean="0">
                <a:latin typeface="Calibri" panose="020F0502020204030204" pitchFamily="34" charset="0"/>
              </a:rPr>
              <a:t>Helps Church, Conference, You!</a:t>
            </a:r>
            <a:endParaRPr lang="en-US" sz="3200" dirty="0" smtClean="0">
              <a:latin typeface="Calibri" panose="020F0502020204030204" pitchFamily="34" charset="0"/>
            </a:endParaRPr>
          </a:p>
        </p:txBody>
      </p:sp>
      <p:sp>
        <p:nvSpPr>
          <p:cNvPr id="8195" name="Content Placeholder 2"/>
          <p:cNvSpPr>
            <a:spLocks noGrp="1"/>
          </p:cNvSpPr>
          <p:nvPr>
            <p:ph idx="1"/>
          </p:nvPr>
        </p:nvSpPr>
        <p:spPr>
          <a:xfrm>
            <a:off x="808038" y="3124149"/>
            <a:ext cx="3657084" cy="2895923"/>
          </a:xfrm>
          <a:solidFill>
            <a:srgbClr val="FFFFFF"/>
          </a:solidFill>
          <a:ln>
            <a:solidFill>
              <a:schemeClr val="bg1">
                <a:lumMod val="75000"/>
                <a:lumOff val="25000"/>
              </a:schemeClr>
            </a:solidFill>
          </a:ln>
          <a:effectLst/>
        </p:spPr>
        <p:txBody>
          <a:bodyPr lIns="182880" tIns="182880" rIns="91440" bIns="91440"/>
          <a:lstStyle/>
          <a:p>
            <a:pPr>
              <a:spcBef>
                <a:spcPts val="0"/>
              </a:spcBef>
              <a:spcAft>
                <a:spcPts val="500"/>
              </a:spcAft>
              <a:defRPr/>
            </a:pPr>
            <a:r>
              <a:rPr lang="en-US" sz="2100" dirty="0" smtClean="0">
                <a:solidFill>
                  <a:srgbClr val="000000"/>
                </a:solidFill>
                <a:latin typeface="Calibri" panose="020F0502020204030204" pitchFamily="34" charset="0"/>
              </a:rPr>
              <a:t>Continue providing </a:t>
            </a:r>
            <a:br>
              <a:rPr lang="en-US" sz="2100" dirty="0" smtClean="0">
                <a:solidFill>
                  <a:srgbClr val="000000"/>
                </a:solidFill>
                <a:latin typeface="Calibri" panose="020F0502020204030204" pitchFamily="34" charset="0"/>
              </a:rPr>
            </a:br>
            <a:r>
              <a:rPr lang="en-US" sz="2100" dirty="0" smtClean="0">
                <a:solidFill>
                  <a:srgbClr val="000000"/>
                </a:solidFill>
                <a:latin typeface="Calibri" panose="020F0502020204030204" pitchFamily="34" charset="0"/>
              </a:rPr>
              <a:t>group health coverage </a:t>
            </a:r>
            <a:br>
              <a:rPr lang="en-US" sz="2100" dirty="0" smtClean="0">
                <a:solidFill>
                  <a:srgbClr val="000000"/>
                </a:solidFill>
                <a:latin typeface="Calibri" panose="020F0502020204030204" pitchFamily="34" charset="0"/>
              </a:rPr>
            </a:br>
            <a:r>
              <a:rPr lang="en-US" sz="2100" dirty="0" smtClean="0">
                <a:solidFill>
                  <a:srgbClr val="000000"/>
                </a:solidFill>
                <a:latin typeface="Calibri" panose="020F0502020204030204" pitchFamily="34" charset="0"/>
              </a:rPr>
              <a:t>in changing environment</a:t>
            </a:r>
          </a:p>
          <a:p>
            <a:pPr>
              <a:spcBef>
                <a:spcPts val="0"/>
              </a:spcBef>
              <a:spcAft>
                <a:spcPts val="500"/>
              </a:spcAft>
              <a:defRPr/>
            </a:pPr>
            <a:r>
              <a:rPr lang="en-US" sz="2100" dirty="0" smtClean="0">
                <a:solidFill>
                  <a:srgbClr val="000000"/>
                </a:solidFill>
                <a:latin typeface="Calibri" panose="020F0502020204030204" pitchFamily="34" charset="0"/>
              </a:rPr>
              <a:t>Support cost sustainability</a:t>
            </a:r>
          </a:p>
          <a:p>
            <a:pPr>
              <a:spcBef>
                <a:spcPts val="0"/>
              </a:spcBef>
              <a:spcAft>
                <a:spcPts val="500"/>
              </a:spcAft>
              <a:defRPr/>
            </a:pPr>
            <a:r>
              <a:rPr lang="en-US" sz="2100" dirty="0" smtClean="0">
                <a:solidFill>
                  <a:srgbClr val="000000"/>
                </a:solidFill>
                <a:latin typeface="Calibri" panose="020F0502020204030204" pitchFamily="34" charset="0"/>
              </a:rPr>
              <a:t>Manage year-to-year </a:t>
            </a:r>
            <a:br>
              <a:rPr lang="en-US" sz="2100" dirty="0" smtClean="0">
                <a:solidFill>
                  <a:srgbClr val="000000"/>
                </a:solidFill>
                <a:latin typeface="Calibri" panose="020F0502020204030204" pitchFamily="34" charset="0"/>
              </a:rPr>
            </a:br>
            <a:r>
              <a:rPr lang="en-US" sz="2100" dirty="0" smtClean="0">
                <a:solidFill>
                  <a:srgbClr val="000000"/>
                </a:solidFill>
                <a:latin typeface="Calibri" panose="020F0502020204030204" pitchFamily="34" charset="0"/>
              </a:rPr>
              <a:t>cost increases</a:t>
            </a:r>
          </a:p>
          <a:p>
            <a:pPr>
              <a:spcBef>
                <a:spcPts val="0"/>
              </a:spcBef>
              <a:spcAft>
                <a:spcPts val="500"/>
              </a:spcAft>
              <a:defRPr/>
            </a:pPr>
            <a:endParaRPr lang="en-US" sz="2100" dirty="0" smtClean="0">
              <a:solidFill>
                <a:srgbClr val="000000"/>
              </a:solidFill>
              <a:latin typeface="Calibri" panose="020F0502020204030204" pitchFamily="34" charset="0"/>
            </a:endParaRPr>
          </a:p>
        </p:txBody>
      </p:sp>
      <p:sp>
        <p:nvSpPr>
          <p:cNvPr id="4" name="Content Placeholder 2"/>
          <p:cNvSpPr txBox="1">
            <a:spLocks/>
          </p:cNvSpPr>
          <p:nvPr/>
        </p:nvSpPr>
        <p:spPr bwMode="auto">
          <a:xfrm>
            <a:off x="4966447" y="3094178"/>
            <a:ext cx="3671047" cy="2925894"/>
          </a:xfrm>
          <a:prstGeom prst="rect">
            <a:avLst/>
          </a:prstGeom>
          <a:solidFill>
            <a:srgbClr val="FFFFFF"/>
          </a:solidFill>
          <a:ln w="9525">
            <a:solidFill>
              <a:schemeClr val="bg1">
                <a:lumMod val="75000"/>
                <a:lumOff val="25000"/>
              </a:schemeClr>
            </a:solidFill>
            <a:miter lim="800000"/>
            <a:headEnd/>
            <a:tailEnd/>
          </a:ln>
          <a:effectLst/>
        </p:spPr>
        <p:txBody>
          <a:bodyPr vert="horz" wrap="square" lIns="182880" tIns="182880" rIns="91440" bIns="91440" numCol="1" anchor="t"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a:spcBef>
                <a:spcPts val="0"/>
              </a:spcBef>
              <a:spcAft>
                <a:spcPts val="500"/>
              </a:spcAft>
              <a:defRPr/>
            </a:pPr>
            <a:r>
              <a:rPr lang="en-US" sz="2100" b="0" kern="0" dirty="0" smtClean="0">
                <a:solidFill>
                  <a:srgbClr val="000000"/>
                </a:solidFill>
                <a:latin typeface="Calibri" panose="020F0502020204030204" pitchFamily="34" charset="0"/>
              </a:rPr>
              <a:t>Choices—select “best fit” plan for your needs</a:t>
            </a:r>
          </a:p>
          <a:p>
            <a:pPr>
              <a:spcBef>
                <a:spcPts val="0"/>
              </a:spcBef>
              <a:spcAft>
                <a:spcPts val="500"/>
              </a:spcAft>
              <a:defRPr/>
            </a:pPr>
            <a:r>
              <a:rPr lang="en-US" sz="2100" b="0" kern="0" dirty="0" smtClean="0">
                <a:solidFill>
                  <a:srgbClr val="000000"/>
                </a:solidFill>
                <a:latin typeface="Calibri" panose="020F0502020204030204" pitchFamily="34" charset="0"/>
              </a:rPr>
              <a:t>Use your employer contribution in the most meaningful way</a:t>
            </a:r>
          </a:p>
          <a:p>
            <a:pPr>
              <a:spcBef>
                <a:spcPts val="0"/>
              </a:spcBef>
              <a:spcAft>
                <a:spcPts val="500"/>
              </a:spcAft>
              <a:defRPr/>
            </a:pPr>
            <a:r>
              <a:rPr lang="en-US" sz="2100" b="0" kern="0" dirty="0" smtClean="0">
                <a:solidFill>
                  <a:srgbClr val="000000"/>
                </a:solidFill>
                <a:latin typeface="Calibri" panose="020F0502020204030204" pitchFamily="34" charset="0"/>
              </a:rPr>
              <a:t>Use decision support tools, assistance</a:t>
            </a:r>
          </a:p>
          <a:p>
            <a:pPr marL="0" indent="0">
              <a:spcBef>
                <a:spcPts val="0"/>
              </a:spcBef>
              <a:spcAft>
                <a:spcPts val="500"/>
              </a:spcAft>
              <a:buNone/>
              <a:defRPr/>
            </a:pPr>
            <a:endParaRPr lang="en-US" sz="2100" b="0" kern="0" dirty="0" smtClean="0">
              <a:solidFill>
                <a:srgbClr val="000000"/>
              </a:solidFill>
              <a:latin typeface="Calibri" panose="020F0502020204030204" pitchFamily="34" charset="0"/>
            </a:endParaRPr>
          </a:p>
        </p:txBody>
      </p:sp>
      <p:sp>
        <p:nvSpPr>
          <p:cNvPr id="5" name="Content Placeholder 2"/>
          <p:cNvSpPr txBox="1">
            <a:spLocks/>
          </p:cNvSpPr>
          <p:nvPr/>
        </p:nvSpPr>
        <p:spPr bwMode="auto">
          <a:xfrm>
            <a:off x="792925" y="2214950"/>
            <a:ext cx="3684072" cy="841003"/>
          </a:xfrm>
          <a:prstGeom prst="rect">
            <a:avLst/>
          </a:prstGeom>
          <a:solidFill>
            <a:srgbClr val="006600"/>
          </a:solidFill>
          <a:ln w="9525">
            <a:noFill/>
            <a:miter lim="800000"/>
            <a:headEnd/>
            <a:tailEnd/>
          </a:ln>
          <a:effectLst>
            <a:innerShdw blurRad="114300">
              <a:prstClr val="black"/>
            </a:innerShdw>
          </a:effectLst>
        </p:spPr>
        <p:txBody>
          <a:bodyPr vert="horz" wrap="square" lIns="0" tIns="0" rIns="0" bIns="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lnSpc>
                <a:spcPts val="2500"/>
              </a:lnSpc>
              <a:spcBef>
                <a:spcPts val="0"/>
              </a:spcBef>
              <a:spcAft>
                <a:spcPts val="0"/>
              </a:spcAft>
              <a:buFontTx/>
              <a:buNone/>
              <a:defRPr/>
            </a:pPr>
            <a:r>
              <a:rPr lang="en-US" sz="2250" b="1" kern="0" dirty="0" smtClean="0">
                <a:solidFill>
                  <a:srgbClr val="FFFFFF"/>
                </a:solidFill>
                <a:effectLst>
                  <a:outerShdw blurRad="38100" dist="38100" dir="2700000" algn="tl">
                    <a:srgbClr val="000000">
                      <a:alpha val="43137"/>
                    </a:srgbClr>
                  </a:outerShdw>
                </a:effectLst>
                <a:latin typeface="Calibri" panose="020F0502020204030204" pitchFamily="34" charset="0"/>
              </a:rPr>
              <a:t>Benefits to Church, </a:t>
            </a:r>
            <a:br>
              <a:rPr lang="en-US" sz="2250" b="1" kern="0" dirty="0" smtClean="0">
                <a:solidFill>
                  <a:srgbClr val="FFFFFF"/>
                </a:solidFill>
                <a:effectLst>
                  <a:outerShdw blurRad="38100" dist="38100" dir="2700000" algn="tl">
                    <a:srgbClr val="000000">
                      <a:alpha val="43137"/>
                    </a:srgbClr>
                  </a:outerShdw>
                </a:effectLst>
                <a:latin typeface="Calibri" panose="020F0502020204030204" pitchFamily="34" charset="0"/>
              </a:rPr>
            </a:br>
            <a:r>
              <a:rPr lang="en-US" sz="2250" b="1" kern="0" dirty="0" smtClean="0">
                <a:solidFill>
                  <a:srgbClr val="FFFFFF"/>
                </a:solidFill>
                <a:effectLst>
                  <a:outerShdw blurRad="38100" dist="38100" dir="2700000" algn="tl">
                    <a:srgbClr val="000000">
                      <a:alpha val="43137"/>
                    </a:srgbClr>
                  </a:outerShdw>
                </a:effectLst>
                <a:latin typeface="Calibri" panose="020F0502020204030204" pitchFamily="34" charset="0"/>
              </a:rPr>
              <a:t>Conference</a:t>
            </a:r>
            <a:endParaRPr lang="en-US" sz="2250" b="0" kern="0" dirty="0" smtClean="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6" name="Content Placeholder 2"/>
          <p:cNvSpPr txBox="1">
            <a:spLocks/>
          </p:cNvSpPr>
          <p:nvPr/>
        </p:nvSpPr>
        <p:spPr bwMode="auto">
          <a:xfrm>
            <a:off x="4966447" y="2214950"/>
            <a:ext cx="3671047" cy="841003"/>
          </a:xfrm>
          <a:prstGeom prst="rect">
            <a:avLst/>
          </a:prstGeom>
          <a:solidFill>
            <a:srgbClr val="005EA4"/>
          </a:solidFill>
          <a:ln w="9525">
            <a:noFill/>
            <a:miter lim="800000"/>
            <a:headEnd/>
            <a:tailEnd/>
          </a:ln>
          <a:effectLst>
            <a:innerShdw blurRad="114300">
              <a:prstClr val="black"/>
            </a:innerShdw>
          </a:effectLst>
        </p:spPr>
        <p:txBody>
          <a:bodyPr vert="horz" wrap="square" lIns="0" tIns="0" rIns="0" bIns="0" numCol="1" anchor="ctr" anchorCtr="0" compatLnSpc="1">
            <a:prstTxWarp prst="textNoShape">
              <a:avLst/>
            </a:prstTxWarp>
          </a:bodyPr>
          <a:lstStyle>
            <a:lvl1pPr marL="342900" indent="-342900" algn="l" rtl="0" eaLnBrk="0" fontAlgn="base" hangingPunct="0">
              <a:spcBef>
                <a:spcPct val="30000"/>
              </a:spcBef>
              <a:spcAft>
                <a:spcPct val="0"/>
              </a:spcAft>
              <a:buClr>
                <a:srgbClr val="006600"/>
              </a:buClr>
              <a:buChar char="•"/>
              <a:defRPr sz="3200">
                <a:solidFill>
                  <a:schemeClr val="bg1"/>
                </a:solidFill>
                <a:latin typeface="Arial" panose="020B0604020202020204" pitchFamily="34" charset="0"/>
                <a:ea typeface="+mn-ea"/>
                <a:cs typeface="+mn-cs"/>
              </a:defRPr>
            </a:lvl1pPr>
            <a:lvl2pPr marL="742950" indent="-349250" algn="l" rtl="0" eaLnBrk="0" fontAlgn="base" hangingPunct="0">
              <a:spcBef>
                <a:spcPct val="30000"/>
              </a:spcBef>
              <a:spcAft>
                <a:spcPct val="0"/>
              </a:spcAft>
              <a:buClr>
                <a:srgbClr val="006600"/>
              </a:buClr>
              <a:buSzPct val="100000"/>
              <a:buFont typeface="Trebuchet MS" panose="020B0603020202020204" pitchFamily="34" charset="0"/>
              <a:buChar char="—"/>
              <a:defRPr sz="2800">
                <a:solidFill>
                  <a:schemeClr val="bg1"/>
                </a:solidFill>
                <a:latin typeface="Arial" panose="020B0604020202020204" pitchFamily="34" charset="0"/>
              </a:defRPr>
            </a:lvl2pPr>
            <a:lvl3pPr marL="1143000" indent="-228600" algn="l" rtl="0" eaLnBrk="0" fontAlgn="base" hangingPunct="0">
              <a:spcBef>
                <a:spcPct val="30000"/>
              </a:spcBef>
              <a:spcAft>
                <a:spcPct val="0"/>
              </a:spcAft>
              <a:buClr>
                <a:srgbClr val="006600"/>
              </a:buClr>
              <a:buSzPct val="70000"/>
              <a:buFont typeface="Wingdings" pitchFamily="2" charset="2"/>
              <a:buChar char="Ø"/>
              <a:defRPr sz="2400">
                <a:solidFill>
                  <a:srgbClr val="006600"/>
                </a:solidFill>
                <a:latin typeface="Arial" panose="020B0604020202020204" pitchFamily="34" charset="0"/>
              </a:defRPr>
            </a:lvl3pPr>
            <a:lvl4pPr marL="1600200" indent="-228600" algn="l" rtl="0" eaLnBrk="0" fontAlgn="base" hangingPunct="0">
              <a:spcBef>
                <a:spcPct val="30000"/>
              </a:spcBef>
              <a:spcAft>
                <a:spcPct val="0"/>
              </a:spcAft>
              <a:buClr>
                <a:srgbClr val="006600"/>
              </a:buClr>
              <a:buFont typeface="Trebuchet MS" pitchFamily="34" charset="0"/>
              <a:buChar char="―"/>
              <a:defRPr sz="2000">
                <a:solidFill>
                  <a:schemeClr val="bg1"/>
                </a:solidFill>
                <a:latin typeface="Arial" panose="020B0604020202020204" pitchFamily="34" charset="0"/>
              </a:defRPr>
            </a:lvl4pPr>
            <a:lvl5pPr marL="2057400" indent="-228600" algn="l" rtl="0" eaLnBrk="0" fontAlgn="base" hangingPunct="0">
              <a:spcBef>
                <a:spcPct val="30000"/>
              </a:spcBef>
              <a:spcAft>
                <a:spcPct val="0"/>
              </a:spcAft>
              <a:buClr>
                <a:srgbClr val="006600"/>
              </a:buClr>
              <a:buFont typeface="Wingdings" pitchFamily="2" charset="2"/>
              <a:buChar char="ü"/>
              <a:defRPr sz="2000">
                <a:solidFill>
                  <a:schemeClr val="bg1"/>
                </a:solidFill>
                <a:latin typeface="Arial" panose="020B0604020202020204" pitchFamily="34" charset="0"/>
              </a:defRPr>
            </a:lvl5pPr>
            <a:lvl6pPr marL="25146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6pPr>
            <a:lvl7pPr marL="29718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7pPr>
            <a:lvl8pPr marL="34290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8pPr>
            <a:lvl9pPr marL="3886200" indent="-228600" algn="l" rtl="0" fontAlgn="base">
              <a:spcBef>
                <a:spcPct val="30000"/>
              </a:spcBef>
              <a:spcAft>
                <a:spcPct val="0"/>
              </a:spcAft>
              <a:buClr>
                <a:srgbClr val="006600"/>
              </a:buClr>
              <a:buFont typeface="Wingdings" pitchFamily="2" charset="2"/>
              <a:buChar char="ü"/>
              <a:defRPr sz="2000">
                <a:solidFill>
                  <a:schemeClr val="bg2"/>
                </a:solidFill>
                <a:latin typeface="+mn-lt"/>
              </a:defRPr>
            </a:lvl9pPr>
          </a:lstStyle>
          <a:p>
            <a:pPr marL="0" indent="0" algn="ctr">
              <a:lnSpc>
                <a:spcPts val="2500"/>
              </a:lnSpc>
              <a:spcBef>
                <a:spcPts val="0"/>
              </a:spcBef>
              <a:spcAft>
                <a:spcPts val="0"/>
              </a:spcAft>
              <a:buNone/>
              <a:defRPr/>
            </a:pPr>
            <a:r>
              <a:rPr lang="en-US" sz="2250" kern="0" dirty="0" smtClean="0">
                <a:solidFill>
                  <a:srgbClr val="FFFFFF"/>
                </a:solidFill>
                <a:effectLst>
                  <a:outerShdw blurRad="38100" dist="38100" dir="2700000" algn="tl">
                    <a:srgbClr val="000000">
                      <a:alpha val="43137"/>
                    </a:srgbClr>
                  </a:outerShdw>
                </a:effectLst>
                <a:latin typeface="Calibri" panose="020F0502020204030204" pitchFamily="34" charset="0"/>
              </a:rPr>
              <a:t>Benefits to Participants</a:t>
            </a:r>
            <a:endParaRPr lang="en-US" sz="2250" b="0" kern="0" dirty="0" smtClean="0">
              <a:solidFill>
                <a:srgbClr val="FF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2016725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1743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47327" y="4298868"/>
            <a:ext cx="8505648" cy="2375064"/>
          </a:xfrm>
          <a:prstGeom prst="rect">
            <a:avLst/>
          </a:prstGeom>
          <a:solidFill>
            <a:schemeClr val="accent4">
              <a:lumMod val="40000"/>
              <a:lumOff val="60000"/>
            </a:schemeClr>
          </a:solidFill>
          <a:ln w="9525"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674" y="4424363"/>
            <a:ext cx="8039960" cy="212123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327" y="1215247"/>
            <a:ext cx="8521504" cy="2700305"/>
          </a:xfrm>
          <a:prstGeom prst="rect">
            <a:avLst/>
          </a:prstGeom>
        </p:spPr>
      </p:pic>
      <p:sp>
        <p:nvSpPr>
          <p:cNvPr id="85" name="Rectangle 68"/>
          <p:cNvSpPr txBox="1">
            <a:spLocks noChangeArrowheads="1"/>
          </p:cNvSpPr>
          <p:nvPr/>
        </p:nvSpPr>
        <p:spPr bwMode="auto">
          <a:xfrm>
            <a:off x="0" y="421823"/>
            <a:ext cx="9144000" cy="112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eaLnBrk="1" fontAlgn="base" hangingPunct="1">
              <a:spcBef>
                <a:spcPct val="0"/>
              </a:spcBef>
              <a:spcAft>
                <a:spcPct val="0"/>
              </a:spcAft>
              <a:defRPr sz="4000" b="1">
                <a:solidFill>
                  <a:srgbClr val="003300"/>
                </a:solidFill>
                <a:latin typeface="Trebuchet MS" pitchFamily="34" charset="0"/>
              </a:defRPr>
            </a:lvl6pPr>
            <a:lvl7pPr marL="914400" algn="l" rtl="0" eaLnBrk="1" fontAlgn="base" hangingPunct="1">
              <a:spcBef>
                <a:spcPct val="0"/>
              </a:spcBef>
              <a:spcAft>
                <a:spcPct val="0"/>
              </a:spcAft>
              <a:defRPr sz="4000" b="1">
                <a:solidFill>
                  <a:srgbClr val="003300"/>
                </a:solidFill>
                <a:latin typeface="Trebuchet MS" pitchFamily="34" charset="0"/>
              </a:defRPr>
            </a:lvl7pPr>
            <a:lvl8pPr marL="1371600" algn="l" rtl="0" eaLnBrk="1" fontAlgn="base" hangingPunct="1">
              <a:spcBef>
                <a:spcPct val="0"/>
              </a:spcBef>
              <a:spcAft>
                <a:spcPct val="0"/>
              </a:spcAft>
              <a:defRPr sz="4000" b="1">
                <a:solidFill>
                  <a:srgbClr val="003300"/>
                </a:solidFill>
                <a:latin typeface="Trebuchet MS" pitchFamily="34" charset="0"/>
              </a:defRPr>
            </a:lvl8pPr>
            <a:lvl9pPr marL="1828800" algn="l" rtl="0" eaLnBrk="1" fontAlgn="base" hangingPunct="1">
              <a:spcBef>
                <a:spcPct val="0"/>
              </a:spcBef>
              <a:spcAft>
                <a:spcPct val="0"/>
              </a:spcAft>
              <a:defRPr sz="4000" b="1">
                <a:solidFill>
                  <a:srgbClr val="003300"/>
                </a:solidFill>
                <a:latin typeface="Trebuchet MS" pitchFamily="34" charset="0"/>
              </a:defRPr>
            </a:lvl9pPr>
          </a:lstStyle>
          <a:p>
            <a:pPr algn="ctr" eaLnBrk="1" hangingPunct="1">
              <a:lnSpc>
                <a:spcPts val="3600"/>
              </a:lnSpc>
              <a:defRPr/>
            </a:pPr>
            <a:r>
              <a:rPr lang="en-US" sz="3500" kern="0" spc="-30" dirty="0" err="1" smtClean="0">
                <a:solidFill>
                  <a:srgbClr val="006600"/>
                </a:solidFill>
                <a:latin typeface="Calibri" panose="020F0502020204030204" pitchFamily="34" charset="0"/>
              </a:rPr>
              <a:t>HealthFlex</a:t>
            </a:r>
            <a:r>
              <a:rPr lang="en-US" sz="3500" kern="0" spc="-30" dirty="0" smtClean="0">
                <a:solidFill>
                  <a:srgbClr val="006600"/>
                </a:solidFill>
                <a:latin typeface="Calibri" panose="020F0502020204030204" pitchFamily="34" charset="0"/>
              </a:rPr>
              <a:t> Exchange—Conceptual Framework</a:t>
            </a:r>
          </a:p>
        </p:txBody>
      </p:sp>
      <p:sp>
        <p:nvSpPr>
          <p:cNvPr id="65" name="TextBox 64"/>
          <p:cNvSpPr txBox="1"/>
          <p:nvPr/>
        </p:nvSpPr>
        <p:spPr bwMode="auto">
          <a:xfrm>
            <a:off x="330200" y="1298466"/>
            <a:ext cx="3914726" cy="630942"/>
          </a:xfrm>
          <a:prstGeom prst="rect">
            <a:avLst/>
          </a:prstGeom>
          <a:noFill/>
          <a:effectLst/>
        </p:spPr>
        <p:txBody>
          <a:bodyPr wrap="square">
            <a:spAutoFit/>
          </a:bodyPr>
          <a:lstStyle/>
          <a:p>
            <a:pPr algn="ctr">
              <a:defRPr/>
            </a:pPr>
            <a:r>
              <a:rPr lang="en-US" sz="1950" b="1" dirty="0" smtClean="0">
                <a:solidFill>
                  <a:srgbClr val="006600"/>
                </a:solidFill>
                <a:latin typeface="Calibri" panose="020F0502020204030204" pitchFamily="34" charset="0"/>
                <a:cs typeface="Arial" charset="0"/>
              </a:rPr>
              <a:t>More Plan Options</a:t>
            </a:r>
          </a:p>
          <a:p>
            <a:pPr algn="ctr">
              <a:defRPr/>
            </a:pPr>
            <a:r>
              <a:rPr lang="en-US" sz="1500" b="1" dirty="0" smtClean="0">
                <a:solidFill>
                  <a:schemeClr val="bg1"/>
                </a:solidFill>
                <a:latin typeface="Calibri" panose="020F0502020204030204" pitchFamily="34" charset="0"/>
                <a:cs typeface="Arial" charset="0"/>
              </a:rPr>
              <a:t>5 Medical/Rx</a:t>
            </a:r>
            <a:r>
              <a:rPr lang="en-US" sz="1500" b="1" dirty="0" smtClean="0">
                <a:solidFill>
                  <a:schemeClr val="tx2">
                    <a:lumMod val="50000"/>
                  </a:schemeClr>
                </a:solidFill>
                <a:latin typeface="Calibri" panose="020F0502020204030204" pitchFamily="34" charset="0"/>
                <a:cs typeface="Arial" charset="0"/>
              </a:rPr>
              <a:t>  •  </a:t>
            </a:r>
            <a:r>
              <a:rPr lang="en-US" sz="1500" dirty="0" smtClean="0">
                <a:solidFill>
                  <a:schemeClr val="bg1"/>
                </a:solidFill>
                <a:latin typeface="Calibri" panose="020F0502020204030204" pitchFamily="34" charset="0"/>
                <a:cs typeface="Arial" charset="0"/>
              </a:rPr>
              <a:t>3 Dental</a:t>
            </a:r>
            <a:r>
              <a:rPr lang="en-US" sz="1500" dirty="0">
                <a:solidFill>
                  <a:schemeClr val="tx2">
                    <a:lumMod val="50000"/>
                  </a:schemeClr>
                </a:solidFill>
                <a:latin typeface="Calibri" panose="020F0502020204030204" pitchFamily="34" charset="0"/>
                <a:cs typeface="Arial" charset="0"/>
              </a:rPr>
              <a:t> • </a:t>
            </a:r>
            <a:r>
              <a:rPr lang="en-US" sz="1500" dirty="0" smtClean="0">
                <a:solidFill>
                  <a:schemeClr val="tx2">
                    <a:lumMod val="50000"/>
                  </a:schemeClr>
                </a:solidFill>
                <a:latin typeface="Calibri" panose="020F0502020204030204" pitchFamily="34" charset="0"/>
                <a:cs typeface="Arial" charset="0"/>
              </a:rPr>
              <a:t> </a:t>
            </a:r>
            <a:r>
              <a:rPr lang="en-US" sz="1500" dirty="0" smtClean="0">
                <a:solidFill>
                  <a:schemeClr val="bg1"/>
                </a:solidFill>
                <a:latin typeface="Calibri" panose="020F0502020204030204" pitchFamily="34" charset="0"/>
                <a:cs typeface="Arial" charset="0"/>
              </a:rPr>
              <a:t>2 Vision Options</a:t>
            </a:r>
            <a:endParaRPr lang="en-US" sz="1500" b="1" dirty="0">
              <a:solidFill>
                <a:schemeClr val="bg1"/>
              </a:solidFill>
              <a:latin typeface="Calibri" panose="020F0502020204030204" pitchFamily="34" charset="0"/>
              <a:cs typeface="Arial" charset="0"/>
            </a:endParaRPr>
          </a:p>
        </p:txBody>
      </p:sp>
      <p:sp>
        <p:nvSpPr>
          <p:cNvPr id="70" name="TextBox 69"/>
          <p:cNvSpPr txBox="1"/>
          <p:nvPr/>
        </p:nvSpPr>
        <p:spPr bwMode="auto">
          <a:xfrm>
            <a:off x="421256" y="3012214"/>
            <a:ext cx="1767784" cy="528350"/>
          </a:xfrm>
          <a:prstGeom prst="rect">
            <a:avLst/>
          </a:prstGeom>
          <a:noFill/>
          <a:effectLst/>
        </p:spPr>
        <p:txBody>
          <a:bodyPr wrap="square">
            <a:spAutoFit/>
          </a:bodyPr>
          <a:lstStyle/>
          <a:p>
            <a:pPr algn="ctr">
              <a:lnSpc>
                <a:spcPts val="1700"/>
              </a:lnSpc>
              <a:defRPr/>
            </a:pPr>
            <a:r>
              <a:rPr lang="en-US" sz="1500" dirty="0" smtClean="0">
                <a:solidFill>
                  <a:srgbClr val="C00000"/>
                </a:solidFill>
                <a:latin typeface="Calibri" panose="020F0502020204030204" pitchFamily="34" charset="0"/>
                <a:cs typeface="Arial" charset="0"/>
              </a:rPr>
              <a:t>H</a:t>
            </a:r>
            <a:r>
              <a:rPr lang="en-US" sz="1500" b="1" dirty="0" smtClean="0">
                <a:solidFill>
                  <a:srgbClr val="C00000"/>
                </a:solidFill>
                <a:latin typeface="Calibri" panose="020F0502020204030204" pitchFamily="34" charset="0"/>
                <a:cs typeface="Arial" charset="0"/>
              </a:rPr>
              <a:t>igher </a:t>
            </a:r>
            <a:r>
              <a:rPr lang="en-US" sz="1500" b="1" dirty="0" smtClean="0">
                <a:solidFill>
                  <a:schemeClr val="bg1"/>
                </a:solidFill>
                <a:latin typeface="Calibri" panose="020F0502020204030204" pitchFamily="34" charset="0"/>
                <a:cs typeface="Arial" charset="0"/>
              </a:rPr>
              <a:t>premiums, </a:t>
            </a:r>
            <a:br>
              <a:rPr lang="en-US" sz="1500" b="1" dirty="0" smtClean="0">
                <a:solidFill>
                  <a:schemeClr val="bg1"/>
                </a:solidFill>
                <a:latin typeface="Calibri" panose="020F0502020204030204" pitchFamily="34" charset="0"/>
                <a:cs typeface="Arial" charset="0"/>
              </a:rPr>
            </a:br>
            <a:r>
              <a:rPr lang="en-US" sz="1500" b="1" dirty="0" smtClean="0">
                <a:solidFill>
                  <a:srgbClr val="C00000"/>
                </a:solidFill>
                <a:latin typeface="Calibri" panose="020F0502020204030204" pitchFamily="34" charset="0"/>
                <a:cs typeface="Arial" charset="0"/>
              </a:rPr>
              <a:t>lower </a:t>
            </a:r>
            <a:r>
              <a:rPr lang="en-US" sz="1500" b="1" dirty="0" smtClean="0">
                <a:solidFill>
                  <a:schemeClr val="bg1"/>
                </a:solidFill>
                <a:latin typeface="Calibri" panose="020F0502020204030204" pitchFamily="34" charset="0"/>
                <a:cs typeface="Arial" charset="0"/>
              </a:rPr>
              <a:t>out-of</a:t>
            </a:r>
            <a:r>
              <a:rPr lang="en-US" sz="1500" dirty="0">
                <a:solidFill>
                  <a:schemeClr val="bg1"/>
                </a:solidFill>
                <a:latin typeface="Calibri" panose="020F0502020204030204" pitchFamily="34" charset="0"/>
                <a:cs typeface="Arial" charset="0"/>
              </a:rPr>
              <a:t>-</a:t>
            </a:r>
            <a:r>
              <a:rPr lang="en-US" sz="1500" b="1" dirty="0" smtClean="0">
                <a:solidFill>
                  <a:schemeClr val="bg1"/>
                </a:solidFill>
                <a:latin typeface="Calibri" panose="020F0502020204030204" pitchFamily="34" charset="0"/>
                <a:cs typeface="Arial" charset="0"/>
              </a:rPr>
              <a:t>pocket</a:t>
            </a:r>
            <a:endParaRPr lang="en-US" sz="1500" b="1" dirty="0">
              <a:solidFill>
                <a:schemeClr val="bg1"/>
              </a:solidFill>
              <a:latin typeface="Calibri" panose="020F0502020204030204" pitchFamily="34" charset="0"/>
              <a:cs typeface="Arial" charset="0"/>
            </a:endParaRPr>
          </a:p>
        </p:txBody>
      </p:sp>
      <p:sp>
        <p:nvSpPr>
          <p:cNvPr id="74" name="TextBox 73"/>
          <p:cNvSpPr txBox="1"/>
          <p:nvPr/>
        </p:nvSpPr>
        <p:spPr bwMode="auto">
          <a:xfrm>
            <a:off x="2351656" y="3012214"/>
            <a:ext cx="1813944" cy="528350"/>
          </a:xfrm>
          <a:prstGeom prst="rect">
            <a:avLst/>
          </a:prstGeom>
          <a:noFill/>
          <a:effectLst/>
        </p:spPr>
        <p:txBody>
          <a:bodyPr wrap="square">
            <a:spAutoFit/>
          </a:bodyPr>
          <a:lstStyle/>
          <a:p>
            <a:pPr algn="ctr">
              <a:lnSpc>
                <a:spcPts val="1700"/>
              </a:lnSpc>
              <a:defRPr/>
            </a:pPr>
            <a:r>
              <a:rPr lang="en-US" sz="1500" dirty="0" smtClean="0">
                <a:solidFill>
                  <a:srgbClr val="C00000"/>
                </a:solidFill>
                <a:latin typeface="Calibri" panose="020F0502020204030204" pitchFamily="34" charset="0"/>
                <a:cs typeface="Arial" charset="0"/>
              </a:rPr>
              <a:t>Lower </a:t>
            </a:r>
            <a:r>
              <a:rPr lang="en-US" sz="1500" b="1" dirty="0" smtClean="0">
                <a:solidFill>
                  <a:schemeClr val="bg1"/>
                </a:solidFill>
                <a:latin typeface="Calibri" panose="020F0502020204030204" pitchFamily="34" charset="0"/>
                <a:cs typeface="Arial" charset="0"/>
              </a:rPr>
              <a:t>premiums, </a:t>
            </a:r>
            <a:br>
              <a:rPr lang="en-US" sz="1500" b="1" dirty="0" smtClean="0">
                <a:solidFill>
                  <a:schemeClr val="bg1"/>
                </a:solidFill>
                <a:latin typeface="Calibri" panose="020F0502020204030204" pitchFamily="34" charset="0"/>
                <a:cs typeface="Arial" charset="0"/>
              </a:rPr>
            </a:br>
            <a:r>
              <a:rPr lang="en-US" sz="1500" dirty="0" smtClean="0">
                <a:solidFill>
                  <a:srgbClr val="C00000"/>
                </a:solidFill>
                <a:latin typeface="Calibri" panose="020F0502020204030204" pitchFamily="34" charset="0"/>
                <a:cs typeface="Arial" charset="0"/>
              </a:rPr>
              <a:t>higher </a:t>
            </a:r>
            <a:r>
              <a:rPr lang="en-US" sz="1500" b="1" dirty="0" smtClean="0">
                <a:solidFill>
                  <a:schemeClr val="bg1"/>
                </a:solidFill>
                <a:latin typeface="Calibri" panose="020F0502020204030204" pitchFamily="34" charset="0"/>
                <a:cs typeface="Arial" charset="0"/>
              </a:rPr>
              <a:t>out-of</a:t>
            </a:r>
            <a:r>
              <a:rPr lang="en-US" sz="1500" dirty="0">
                <a:solidFill>
                  <a:schemeClr val="bg1"/>
                </a:solidFill>
                <a:latin typeface="Calibri" panose="020F0502020204030204" pitchFamily="34" charset="0"/>
                <a:cs typeface="Arial" charset="0"/>
              </a:rPr>
              <a:t>-</a:t>
            </a:r>
            <a:r>
              <a:rPr lang="en-US" sz="1500" b="1" dirty="0" smtClean="0">
                <a:solidFill>
                  <a:schemeClr val="bg1"/>
                </a:solidFill>
                <a:latin typeface="Calibri" panose="020F0502020204030204" pitchFamily="34" charset="0"/>
                <a:cs typeface="Arial" charset="0"/>
              </a:rPr>
              <a:t>pocket</a:t>
            </a:r>
            <a:endParaRPr lang="en-US" sz="1500" b="1" dirty="0">
              <a:solidFill>
                <a:schemeClr val="bg1"/>
              </a:solidFill>
              <a:latin typeface="Calibri" panose="020F0502020204030204" pitchFamily="34" charset="0"/>
              <a:cs typeface="Arial" charset="0"/>
            </a:endParaRPr>
          </a:p>
        </p:txBody>
      </p:sp>
      <p:sp>
        <p:nvSpPr>
          <p:cNvPr id="75" name="TextBox 74"/>
          <p:cNvSpPr txBox="1"/>
          <p:nvPr/>
        </p:nvSpPr>
        <p:spPr bwMode="auto">
          <a:xfrm>
            <a:off x="4921055" y="1285766"/>
            <a:ext cx="3931920" cy="692497"/>
          </a:xfrm>
          <a:prstGeom prst="rect">
            <a:avLst/>
          </a:prstGeom>
          <a:noFill/>
          <a:effectLst/>
        </p:spPr>
        <p:txBody>
          <a:bodyPr wrap="square">
            <a:spAutoFit/>
          </a:bodyPr>
          <a:lstStyle/>
          <a:p>
            <a:pPr algn="ctr">
              <a:defRPr/>
            </a:pPr>
            <a:r>
              <a:rPr lang="en-US" sz="1950" b="1" dirty="0" smtClean="0">
                <a:solidFill>
                  <a:srgbClr val="006600"/>
                </a:solidFill>
                <a:latin typeface="Calibri" panose="020F0502020204030204" pitchFamily="34" charset="0"/>
                <a:cs typeface="Arial" charset="0"/>
              </a:rPr>
              <a:t>YOU “Shop” for Plan with “Credit” (defined contribution)</a:t>
            </a:r>
            <a:endParaRPr lang="en-US" sz="1950" b="1" dirty="0">
              <a:solidFill>
                <a:srgbClr val="006600"/>
              </a:solidFill>
              <a:latin typeface="Calibri" panose="020F0502020204030204" pitchFamily="34" charset="0"/>
              <a:cs typeface="Arial" charset="0"/>
            </a:endParaRPr>
          </a:p>
        </p:txBody>
      </p:sp>
      <p:sp>
        <p:nvSpPr>
          <p:cNvPr id="76" name="TextBox 75"/>
          <p:cNvSpPr txBox="1"/>
          <p:nvPr/>
        </p:nvSpPr>
        <p:spPr bwMode="auto">
          <a:xfrm>
            <a:off x="5010725" y="2936014"/>
            <a:ext cx="1885950" cy="310341"/>
          </a:xfrm>
          <a:prstGeom prst="rect">
            <a:avLst/>
          </a:prstGeom>
          <a:noFill/>
          <a:effectLst/>
        </p:spPr>
        <p:txBody>
          <a:bodyPr wrap="square">
            <a:spAutoFit/>
          </a:bodyPr>
          <a:lstStyle/>
          <a:p>
            <a:pPr algn="ctr">
              <a:lnSpc>
                <a:spcPts val="1700"/>
              </a:lnSpc>
              <a:defRPr/>
            </a:pPr>
            <a:r>
              <a:rPr lang="en-US" sz="1500" spc="-30" dirty="0" smtClean="0">
                <a:solidFill>
                  <a:srgbClr val="C00000"/>
                </a:solidFill>
                <a:latin typeface="Calibri" panose="020F0502020204030204" pitchFamily="34" charset="0"/>
                <a:cs typeface="Arial" charset="0"/>
              </a:rPr>
              <a:t>More </a:t>
            </a:r>
            <a:r>
              <a:rPr lang="en-US" sz="1500" b="1" spc="-30" dirty="0" smtClean="0">
                <a:solidFill>
                  <a:schemeClr val="bg1"/>
                </a:solidFill>
                <a:latin typeface="Calibri" panose="020F0502020204030204" pitchFamily="34" charset="0"/>
                <a:cs typeface="Arial" charset="0"/>
              </a:rPr>
              <a:t>premium owed</a:t>
            </a:r>
            <a:endParaRPr lang="en-US" sz="1500" b="1" spc="-30" dirty="0">
              <a:solidFill>
                <a:schemeClr val="bg1"/>
              </a:solidFill>
              <a:latin typeface="Calibri" panose="020F0502020204030204" pitchFamily="34" charset="0"/>
              <a:cs typeface="Arial" charset="0"/>
            </a:endParaRPr>
          </a:p>
        </p:txBody>
      </p:sp>
      <p:sp>
        <p:nvSpPr>
          <p:cNvPr id="77" name="TextBox 76"/>
          <p:cNvSpPr txBox="1"/>
          <p:nvPr/>
        </p:nvSpPr>
        <p:spPr bwMode="auto">
          <a:xfrm>
            <a:off x="7044881" y="2936014"/>
            <a:ext cx="1813944" cy="310341"/>
          </a:xfrm>
          <a:prstGeom prst="rect">
            <a:avLst/>
          </a:prstGeom>
          <a:noFill/>
          <a:effectLst/>
        </p:spPr>
        <p:txBody>
          <a:bodyPr wrap="square">
            <a:spAutoFit/>
          </a:bodyPr>
          <a:lstStyle/>
          <a:p>
            <a:pPr algn="ctr">
              <a:lnSpc>
                <a:spcPts val="1700"/>
              </a:lnSpc>
              <a:defRPr/>
            </a:pPr>
            <a:r>
              <a:rPr lang="en-US" sz="1500" spc="-30" dirty="0" smtClean="0">
                <a:solidFill>
                  <a:srgbClr val="C00000"/>
                </a:solidFill>
                <a:latin typeface="Calibri" panose="020F0502020204030204" pitchFamily="34" charset="0"/>
                <a:cs typeface="Arial" charset="0"/>
              </a:rPr>
              <a:t>Less</a:t>
            </a:r>
            <a:r>
              <a:rPr lang="en-US" sz="1500" spc="-30" dirty="0" smtClean="0">
                <a:solidFill>
                  <a:schemeClr val="bg1"/>
                </a:solidFill>
                <a:latin typeface="Calibri" panose="020F0502020204030204" pitchFamily="34" charset="0"/>
                <a:cs typeface="Arial" charset="0"/>
              </a:rPr>
              <a:t> </a:t>
            </a:r>
            <a:r>
              <a:rPr lang="en-US" sz="1500" b="1" spc="-30" dirty="0" smtClean="0">
                <a:solidFill>
                  <a:schemeClr val="bg1"/>
                </a:solidFill>
                <a:latin typeface="Calibri" panose="020F0502020204030204" pitchFamily="34" charset="0"/>
                <a:cs typeface="Arial" charset="0"/>
              </a:rPr>
              <a:t>premium owed</a:t>
            </a:r>
            <a:endParaRPr lang="en-US" sz="1500" b="1" spc="-30" dirty="0">
              <a:solidFill>
                <a:schemeClr val="bg1"/>
              </a:solidFill>
              <a:latin typeface="Calibri" panose="020F0502020204030204" pitchFamily="34" charset="0"/>
              <a:cs typeface="Arial" charset="0"/>
            </a:endParaRPr>
          </a:p>
        </p:txBody>
      </p:sp>
      <p:sp>
        <p:nvSpPr>
          <p:cNvPr id="78" name="TextBox 77"/>
          <p:cNvSpPr txBox="1"/>
          <p:nvPr/>
        </p:nvSpPr>
        <p:spPr bwMode="auto">
          <a:xfrm>
            <a:off x="4927600" y="3315846"/>
            <a:ext cx="3848100" cy="477054"/>
          </a:xfrm>
          <a:prstGeom prst="rect">
            <a:avLst/>
          </a:prstGeom>
          <a:noFill/>
          <a:effectLst/>
        </p:spPr>
        <p:txBody>
          <a:bodyPr wrap="square">
            <a:spAutoFit/>
          </a:bodyPr>
          <a:lstStyle/>
          <a:p>
            <a:pPr algn="ctr">
              <a:lnSpc>
                <a:spcPts val="1500"/>
              </a:lnSpc>
              <a:defRPr/>
            </a:pPr>
            <a:r>
              <a:rPr lang="en-US" sz="1500" b="0" dirty="0" smtClean="0">
                <a:solidFill>
                  <a:schemeClr val="bg1"/>
                </a:solidFill>
                <a:latin typeface="Calibri" panose="020F0502020204030204" pitchFamily="34" charset="0"/>
                <a:cs typeface="Arial" charset="0"/>
              </a:rPr>
              <a:t>Premium costs offset by “credit”</a:t>
            </a:r>
            <a:br>
              <a:rPr lang="en-US" sz="1500" b="0" dirty="0" smtClean="0">
                <a:solidFill>
                  <a:schemeClr val="bg1"/>
                </a:solidFill>
                <a:latin typeface="Calibri" panose="020F0502020204030204" pitchFamily="34" charset="0"/>
                <a:cs typeface="Arial" charset="0"/>
              </a:rPr>
            </a:br>
            <a:r>
              <a:rPr lang="en-US" sz="1500" b="0" dirty="0" smtClean="0">
                <a:solidFill>
                  <a:schemeClr val="bg1"/>
                </a:solidFill>
                <a:latin typeface="Calibri" panose="020F0502020204030204" pitchFamily="34" charset="0"/>
                <a:cs typeface="Arial" charset="0"/>
              </a:rPr>
              <a:t>(fixed defined contribution)</a:t>
            </a:r>
            <a:endParaRPr lang="en-US" sz="1500" b="0" dirty="0">
              <a:solidFill>
                <a:schemeClr val="bg1"/>
              </a:solidFill>
              <a:latin typeface="Calibri" panose="020F0502020204030204" pitchFamily="34" charset="0"/>
              <a:cs typeface="Arial" charset="0"/>
            </a:endParaRPr>
          </a:p>
        </p:txBody>
      </p:sp>
      <p:sp>
        <p:nvSpPr>
          <p:cNvPr id="79" name="TextBox 78"/>
          <p:cNvSpPr txBox="1"/>
          <p:nvPr/>
        </p:nvSpPr>
        <p:spPr bwMode="auto">
          <a:xfrm>
            <a:off x="558140" y="5461228"/>
            <a:ext cx="3583709" cy="984885"/>
          </a:xfrm>
          <a:prstGeom prst="rect">
            <a:avLst/>
          </a:prstGeom>
          <a:noFill/>
          <a:effectLst/>
        </p:spPr>
        <p:txBody>
          <a:bodyPr wrap="square">
            <a:spAutoFit/>
          </a:bodyPr>
          <a:lstStyle/>
          <a:p>
            <a:pPr algn="ctr">
              <a:defRPr/>
            </a:pPr>
            <a:r>
              <a:rPr lang="en-US" sz="1900" spc="-30" dirty="0">
                <a:solidFill>
                  <a:schemeClr val="bg1"/>
                </a:solidFill>
                <a:latin typeface="Calibri" panose="020F0502020204030204" pitchFamily="34" charset="0"/>
                <a:cs typeface="Arial" charset="0"/>
              </a:rPr>
              <a:t>Defined </a:t>
            </a:r>
            <a:r>
              <a:rPr lang="en-US" sz="1900" spc="-30" dirty="0" smtClean="0">
                <a:solidFill>
                  <a:schemeClr val="bg1"/>
                </a:solidFill>
                <a:latin typeface="Calibri" panose="020F0502020204030204" pitchFamily="34" charset="0"/>
                <a:cs typeface="Arial" charset="0"/>
              </a:rPr>
              <a:t>Contribution  </a:t>
            </a:r>
            <a:r>
              <a:rPr lang="en-US" sz="1800" spc="-30" dirty="0" smtClean="0">
                <a:solidFill>
                  <a:schemeClr val="bg1"/>
                </a:solidFill>
                <a:latin typeface="Calibri" panose="020F0502020204030204" pitchFamily="34" charset="0"/>
                <a:cs typeface="Arial" charset="0"/>
              </a:rPr>
              <a:t>(“credit”) </a:t>
            </a:r>
            <a:r>
              <a:rPr lang="en-US" sz="1900" spc="-30" dirty="0" smtClean="0">
                <a:solidFill>
                  <a:schemeClr val="bg1"/>
                </a:solidFill>
                <a:latin typeface="Calibri" panose="020F0502020204030204" pitchFamily="34" charset="0"/>
                <a:cs typeface="Arial" charset="0"/>
              </a:rPr>
              <a:t>&gt;</a:t>
            </a:r>
            <a:r>
              <a:rPr lang="en-US" sz="1900" spc="-30" dirty="0">
                <a:solidFill>
                  <a:schemeClr val="bg1"/>
                </a:solidFill>
                <a:latin typeface="Calibri" panose="020F0502020204030204" pitchFamily="34" charset="0"/>
                <a:cs typeface="Arial" charset="0"/>
              </a:rPr>
              <a:t> </a:t>
            </a:r>
            <a:r>
              <a:rPr lang="en-US" sz="1900" spc="-30" dirty="0" smtClean="0">
                <a:solidFill>
                  <a:schemeClr val="bg1"/>
                </a:solidFill>
                <a:latin typeface="Calibri" panose="020F0502020204030204" pitchFamily="34" charset="0"/>
                <a:cs typeface="Arial" charset="0"/>
              </a:rPr>
              <a:t> Premium  </a:t>
            </a:r>
            <a:r>
              <a:rPr lang="en-US" sz="1900" dirty="0" smtClean="0">
                <a:solidFill>
                  <a:schemeClr val="bg1"/>
                </a:solidFill>
                <a:latin typeface="Calibri" panose="020F0502020204030204" pitchFamily="34" charset="0"/>
                <a:cs typeface="Arial" charset="0"/>
              </a:rPr>
              <a:t>= “Excess” deposit  to: </a:t>
            </a:r>
            <a:br>
              <a:rPr lang="en-US" sz="1900" dirty="0" smtClean="0">
                <a:solidFill>
                  <a:schemeClr val="bg1"/>
                </a:solidFill>
                <a:latin typeface="Calibri" panose="020F0502020204030204" pitchFamily="34" charset="0"/>
                <a:cs typeface="Arial" charset="0"/>
              </a:rPr>
            </a:br>
            <a:r>
              <a:rPr lang="en-US" sz="2000" dirty="0">
                <a:solidFill>
                  <a:schemeClr val="bg1"/>
                </a:solidFill>
                <a:latin typeface="Calibri" panose="020F0502020204030204" pitchFamily="34" charset="0"/>
                <a:cs typeface="Arial" charset="0"/>
              </a:rPr>
              <a:t>HRA</a:t>
            </a:r>
            <a:r>
              <a:rPr lang="en-US" sz="2000" b="0" dirty="0">
                <a:solidFill>
                  <a:schemeClr val="bg1"/>
                </a:solidFill>
                <a:latin typeface="Calibri" panose="020F0502020204030204" pitchFamily="34" charset="0"/>
                <a:cs typeface="Arial" charset="0"/>
              </a:rPr>
              <a:t> o</a:t>
            </a:r>
            <a:r>
              <a:rPr lang="en-US" sz="2000" dirty="0">
                <a:solidFill>
                  <a:schemeClr val="bg1"/>
                </a:solidFill>
                <a:latin typeface="Calibri" panose="020F0502020204030204" pitchFamily="34" charset="0"/>
                <a:cs typeface="Arial" charset="0"/>
              </a:rPr>
              <a:t>r HSA</a:t>
            </a:r>
            <a:r>
              <a:rPr lang="en-US" sz="2000" b="0" dirty="0">
                <a:solidFill>
                  <a:schemeClr val="bg1"/>
                </a:solidFill>
                <a:latin typeface="Calibri" panose="020F0502020204030204" pitchFamily="34" charset="0"/>
                <a:cs typeface="Arial" charset="0"/>
              </a:rPr>
              <a:t> </a:t>
            </a:r>
            <a:endParaRPr lang="en-US" sz="1900" b="0" dirty="0">
              <a:solidFill>
                <a:schemeClr val="bg1"/>
              </a:solidFill>
              <a:latin typeface="Calibri" panose="020F0502020204030204" pitchFamily="34" charset="0"/>
              <a:cs typeface="Arial" charset="0"/>
            </a:endParaRPr>
          </a:p>
        </p:txBody>
      </p:sp>
      <p:sp>
        <p:nvSpPr>
          <p:cNvPr id="80" name="TextBox 79"/>
          <p:cNvSpPr txBox="1"/>
          <p:nvPr/>
        </p:nvSpPr>
        <p:spPr bwMode="auto">
          <a:xfrm>
            <a:off x="4929250" y="5588149"/>
            <a:ext cx="3668471" cy="920765"/>
          </a:xfrm>
          <a:prstGeom prst="rect">
            <a:avLst/>
          </a:prstGeom>
          <a:noFill/>
          <a:effectLst/>
        </p:spPr>
        <p:txBody>
          <a:bodyPr wrap="square">
            <a:spAutoFit/>
          </a:bodyPr>
          <a:lstStyle/>
          <a:p>
            <a:pPr algn="ctr">
              <a:lnSpc>
                <a:spcPts val="2100"/>
              </a:lnSpc>
              <a:spcAft>
                <a:spcPts val="0"/>
              </a:spcAft>
              <a:defRPr/>
            </a:pPr>
            <a:r>
              <a:rPr lang="en-US" sz="1900" dirty="0" smtClean="0">
                <a:solidFill>
                  <a:schemeClr val="bg1"/>
                </a:solidFill>
                <a:latin typeface="Calibri" panose="020F0502020204030204" pitchFamily="34" charset="0"/>
                <a:cs typeface="Arial" charset="0"/>
              </a:rPr>
              <a:t>Premium &gt; Defined Contribution </a:t>
            </a:r>
            <a:br>
              <a:rPr lang="en-US" sz="1900" dirty="0" smtClean="0">
                <a:solidFill>
                  <a:schemeClr val="bg1"/>
                </a:solidFill>
                <a:latin typeface="Calibri" panose="020F0502020204030204" pitchFamily="34" charset="0"/>
                <a:cs typeface="Arial" charset="0"/>
              </a:rPr>
            </a:br>
            <a:r>
              <a:rPr lang="en-US" sz="1900" dirty="0" smtClean="0">
                <a:solidFill>
                  <a:schemeClr val="bg1"/>
                </a:solidFill>
                <a:latin typeface="Calibri" panose="020F0502020204030204" pitchFamily="34" charset="0"/>
                <a:cs typeface="Arial" charset="0"/>
              </a:rPr>
              <a:t>= Salary Deduction</a:t>
            </a:r>
          </a:p>
          <a:p>
            <a:pPr algn="ctr">
              <a:defRPr/>
            </a:pPr>
            <a:r>
              <a:rPr lang="en-US" sz="1800" b="0" dirty="0" smtClean="0">
                <a:solidFill>
                  <a:schemeClr val="bg1"/>
                </a:solidFill>
                <a:latin typeface="Calibri" panose="020F0502020204030204" pitchFamily="34" charset="0"/>
                <a:cs typeface="Arial" charset="0"/>
              </a:rPr>
              <a:t>(Medical, Dental, Vision) </a:t>
            </a:r>
            <a:endParaRPr lang="en-US" sz="1800" b="0" dirty="0">
              <a:solidFill>
                <a:schemeClr val="bg1"/>
              </a:solidFill>
              <a:latin typeface="Calibri" panose="020F0502020204030204" pitchFamily="34" charset="0"/>
              <a:cs typeface="Arial" charset="0"/>
            </a:endParaRPr>
          </a:p>
        </p:txBody>
      </p:sp>
      <p:cxnSp>
        <p:nvCxnSpPr>
          <p:cNvPr id="22" name="Straight Connector 21"/>
          <p:cNvCxnSpPr/>
          <p:nvPr/>
        </p:nvCxnSpPr>
        <p:spPr bwMode="auto">
          <a:xfrm>
            <a:off x="2312386" y="2097088"/>
            <a:ext cx="0" cy="1337114"/>
          </a:xfrm>
          <a:prstGeom prst="line">
            <a:avLst/>
          </a:prstGeom>
          <a:solidFill>
            <a:srgbClr val="000000"/>
          </a:solidFill>
          <a:ln w="9525"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6956473" y="1813717"/>
            <a:ext cx="0" cy="1337114"/>
          </a:xfrm>
          <a:prstGeom prst="line">
            <a:avLst/>
          </a:prstGeom>
          <a:solidFill>
            <a:srgbClr val="000000"/>
          </a:solidFill>
          <a:ln w="9525" cap="flat" cmpd="sng" algn="ctr">
            <a:solidFill>
              <a:schemeClr val="bg1"/>
            </a:solidFill>
            <a:prstDash val="solid"/>
            <a:round/>
            <a:headEnd type="none" w="med" len="med"/>
            <a:tailEnd type="none" w="med" len="med"/>
          </a:ln>
          <a:effectLst/>
        </p:spPr>
      </p:cxnSp>
      <p:sp>
        <p:nvSpPr>
          <p:cNvPr id="31" name="Right Arrow 30"/>
          <p:cNvSpPr/>
          <p:nvPr/>
        </p:nvSpPr>
        <p:spPr bwMode="auto">
          <a:xfrm rot="5400000">
            <a:off x="6785610" y="3735586"/>
            <a:ext cx="274320" cy="640080"/>
          </a:xfrm>
          <a:prstGeom prst="rightArrow">
            <a:avLst>
              <a:gd name="adj1" fmla="val 27628"/>
              <a:gd name="adj2" fmla="val 50000"/>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Tree>
    <p:extLst>
      <p:ext uri="{BB962C8B-B14F-4D97-AF65-F5344CB8AC3E}">
        <p14:creationId xmlns:p14="http://schemas.microsoft.com/office/powerpoint/2010/main" val="1964866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bwMode="auto">
          <a:xfrm>
            <a:off x="6688705" y="2969615"/>
            <a:ext cx="551682" cy="333460"/>
          </a:xfrm>
          <a:prstGeom prst="upArrow">
            <a:avLst>
              <a:gd name="adj1" fmla="val 4000"/>
              <a:gd name="adj2" fmla="val 50000"/>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14" name="Up Arrow 13"/>
          <p:cNvSpPr/>
          <p:nvPr/>
        </p:nvSpPr>
        <p:spPr bwMode="auto">
          <a:xfrm>
            <a:off x="2044967" y="2982050"/>
            <a:ext cx="551682" cy="333460"/>
          </a:xfrm>
          <a:prstGeom prst="upArrow">
            <a:avLst>
              <a:gd name="adj1" fmla="val 4000"/>
              <a:gd name="adj2" fmla="val 50000"/>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4" name="Title 1"/>
          <p:cNvSpPr txBox="1">
            <a:spLocks/>
          </p:cNvSpPr>
          <p:nvPr/>
        </p:nvSpPr>
        <p:spPr>
          <a:xfrm>
            <a:off x="7877" y="352673"/>
            <a:ext cx="9143999" cy="1277760"/>
          </a:xfrm>
          <a:prstGeom prst="rect">
            <a:avLst/>
          </a:prstGeom>
        </p:spPr>
        <p:txBody>
          <a:bodyPr/>
          <a:lstStyle>
            <a:lvl1pPr algn="l" rtl="0" eaLnBrk="0" fontAlgn="base" hangingPunct="0">
              <a:spcBef>
                <a:spcPct val="0"/>
              </a:spcBef>
              <a:spcAft>
                <a:spcPct val="0"/>
              </a:spcAft>
              <a:defRPr sz="4000" b="1">
                <a:solidFill>
                  <a:srgbClr val="003300"/>
                </a:solidFill>
                <a:latin typeface="+mj-lt"/>
                <a:ea typeface="+mj-ea"/>
                <a:cs typeface="+mj-cs"/>
              </a:defRPr>
            </a:lvl1pPr>
            <a:lvl2pPr algn="l" rtl="0" eaLnBrk="0" fontAlgn="base" hangingPunct="0">
              <a:spcBef>
                <a:spcPct val="0"/>
              </a:spcBef>
              <a:spcAft>
                <a:spcPct val="0"/>
              </a:spcAft>
              <a:defRPr sz="4000" b="1">
                <a:solidFill>
                  <a:srgbClr val="003300"/>
                </a:solidFill>
                <a:latin typeface="Trebuchet MS" pitchFamily="34" charset="0"/>
              </a:defRPr>
            </a:lvl2pPr>
            <a:lvl3pPr algn="l" rtl="0" eaLnBrk="0" fontAlgn="base" hangingPunct="0">
              <a:spcBef>
                <a:spcPct val="0"/>
              </a:spcBef>
              <a:spcAft>
                <a:spcPct val="0"/>
              </a:spcAft>
              <a:defRPr sz="4000" b="1">
                <a:solidFill>
                  <a:srgbClr val="003300"/>
                </a:solidFill>
                <a:latin typeface="Trebuchet MS" pitchFamily="34" charset="0"/>
              </a:defRPr>
            </a:lvl3pPr>
            <a:lvl4pPr algn="l" rtl="0" eaLnBrk="0" fontAlgn="base" hangingPunct="0">
              <a:spcBef>
                <a:spcPct val="0"/>
              </a:spcBef>
              <a:spcAft>
                <a:spcPct val="0"/>
              </a:spcAft>
              <a:defRPr sz="4000" b="1">
                <a:solidFill>
                  <a:srgbClr val="003300"/>
                </a:solidFill>
                <a:latin typeface="Trebuchet MS" pitchFamily="34" charset="0"/>
              </a:defRPr>
            </a:lvl4pPr>
            <a:lvl5pPr algn="l" rtl="0" eaLnBrk="0" fontAlgn="base" hangingPunct="0">
              <a:spcBef>
                <a:spcPct val="0"/>
              </a:spcBef>
              <a:spcAft>
                <a:spcPct val="0"/>
              </a:spcAft>
              <a:defRPr sz="4000" b="1">
                <a:solidFill>
                  <a:srgbClr val="003300"/>
                </a:solidFill>
                <a:latin typeface="Trebuchet MS" pitchFamily="34" charset="0"/>
              </a:defRPr>
            </a:lvl5pPr>
            <a:lvl6pPr marL="457200" algn="l" rtl="0" fontAlgn="base">
              <a:spcBef>
                <a:spcPct val="0"/>
              </a:spcBef>
              <a:spcAft>
                <a:spcPct val="0"/>
              </a:spcAft>
              <a:defRPr sz="4000" b="1">
                <a:solidFill>
                  <a:srgbClr val="003300"/>
                </a:solidFill>
                <a:latin typeface="Trebuchet MS" pitchFamily="34" charset="0"/>
              </a:defRPr>
            </a:lvl6pPr>
            <a:lvl7pPr marL="914400" algn="l" rtl="0" fontAlgn="base">
              <a:spcBef>
                <a:spcPct val="0"/>
              </a:spcBef>
              <a:spcAft>
                <a:spcPct val="0"/>
              </a:spcAft>
              <a:defRPr sz="4000" b="1">
                <a:solidFill>
                  <a:srgbClr val="003300"/>
                </a:solidFill>
                <a:latin typeface="Trebuchet MS" pitchFamily="34" charset="0"/>
              </a:defRPr>
            </a:lvl7pPr>
            <a:lvl8pPr marL="1371600" algn="l" rtl="0" fontAlgn="base">
              <a:spcBef>
                <a:spcPct val="0"/>
              </a:spcBef>
              <a:spcAft>
                <a:spcPct val="0"/>
              </a:spcAft>
              <a:defRPr sz="4000" b="1">
                <a:solidFill>
                  <a:srgbClr val="003300"/>
                </a:solidFill>
                <a:latin typeface="Trebuchet MS" pitchFamily="34" charset="0"/>
              </a:defRPr>
            </a:lvl8pPr>
            <a:lvl9pPr marL="1828800" algn="l" rtl="0" fontAlgn="base">
              <a:spcBef>
                <a:spcPct val="0"/>
              </a:spcBef>
              <a:spcAft>
                <a:spcPct val="0"/>
              </a:spcAft>
              <a:defRPr sz="4000" b="1">
                <a:solidFill>
                  <a:srgbClr val="003300"/>
                </a:solidFill>
                <a:latin typeface="Trebuchet MS" pitchFamily="34" charset="0"/>
              </a:defRPr>
            </a:lvl9pPr>
          </a:lstStyle>
          <a:p>
            <a:pPr algn="ctr">
              <a:lnSpc>
                <a:spcPts val="3800"/>
              </a:lnSpc>
              <a:defRPr/>
            </a:pPr>
            <a:r>
              <a:rPr lang="en-US" sz="3800" kern="0" spc="-70" dirty="0" err="1" smtClean="0">
                <a:solidFill>
                  <a:srgbClr val="006600"/>
                </a:solidFill>
                <a:latin typeface="Calibri" panose="020F0502020204030204" pitchFamily="34" charset="0"/>
              </a:rPr>
              <a:t>HealthFlex</a:t>
            </a:r>
            <a:r>
              <a:rPr lang="en-US" sz="3800" kern="0" spc="-70" dirty="0" smtClean="0">
                <a:solidFill>
                  <a:srgbClr val="006600"/>
                </a:solidFill>
                <a:latin typeface="Calibri" panose="020F0502020204030204" pitchFamily="34" charset="0"/>
              </a:rPr>
              <a:t> Exchange:</a:t>
            </a:r>
            <a:br>
              <a:rPr lang="en-US" sz="3800" kern="0" spc="-70" dirty="0" smtClean="0">
                <a:solidFill>
                  <a:srgbClr val="006600"/>
                </a:solidFill>
                <a:latin typeface="Calibri" panose="020F0502020204030204" pitchFamily="34" charset="0"/>
              </a:rPr>
            </a:br>
            <a:r>
              <a:rPr lang="en-US" sz="3800" kern="0" spc="-70" dirty="0" smtClean="0">
                <a:solidFill>
                  <a:srgbClr val="006600"/>
                </a:solidFill>
                <a:latin typeface="Calibri" panose="020F0502020204030204" pitchFamily="34" charset="0"/>
              </a:rPr>
              <a:t>Same Quality </a:t>
            </a:r>
            <a:endParaRPr lang="en-US" sz="3800" kern="0" dirty="0" smtClean="0">
              <a:solidFill>
                <a:srgbClr val="006600"/>
              </a:solidFill>
              <a:latin typeface="Calibri" panose="020F050202020403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1672872" y="3248482"/>
            <a:ext cx="6188238" cy="2635586"/>
          </a:xfrm>
          <a:prstGeom prst="rect">
            <a:avLst/>
          </a:prstGeom>
        </p:spPr>
      </p:pic>
      <p:sp>
        <p:nvSpPr>
          <p:cNvPr id="17" name="TextBox 16"/>
          <p:cNvSpPr txBox="1"/>
          <p:nvPr/>
        </p:nvSpPr>
        <p:spPr>
          <a:xfrm>
            <a:off x="4671455" y="4511683"/>
            <a:ext cx="1965545" cy="1118255"/>
          </a:xfrm>
          <a:prstGeom prst="rect">
            <a:avLst/>
          </a:prstGeom>
          <a:noFill/>
        </p:spPr>
        <p:txBody>
          <a:bodyPr wrap="square" rtlCol="0">
            <a:spAutoFit/>
          </a:bodyPr>
          <a:lstStyle/>
          <a:p>
            <a:pPr algn="ctr">
              <a:lnSpc>
                <a:spcPts val="2000"/>
              </a:lnSpc>
            </a:pPr>
            <a:r>
              <a:rPr lang="en-US" sz="1800" dirty="0" smtClean="0">
                <a:effectLst>
                  <a:outerShdw blurRad="38100" dist="38100" dir="2700000" algn="tl">
                    <a:srgbClr val="000000">
                      <a:alpha val="43137"/>
                    </a:srgbClr>
                  </a:outerShdw>
                </a:effectLst>
                <a:latin typeface="Arial" panose="020B0604020202020204" pitchFamily="34" charset="0"/>
              </a:rPr>
              <a:t>Same </a:t>
            </a:r>
            <a:br>
              <a:rPr lang="en-US" sz="1800" dirty="0" smtClean="0">
                <a:effectLst>
                  <a:outerShdw blurRad="38100" dist="38100" dir="2700000" algn="tl">
                    <a:srgbClr val="000000">
                      <a:alpha val="43137"/>
                    </a:srgbClr>
                  </a:outerShdw>
                </a:effectLst>
                <a:latin typeface="Arial" panose="020B0604020202020204" pitchFamily="34" charset="0"/>
              </a:rPr>
            </a:br>
            <a:r>
              <a:rPr lang="en-US" sz="1800" dirty="0" smtClean="0">
                <a:effectLst>
                  <a:outerShdw blurRad="38100" dist="38100" dir="2700000" algn="tl">
                    <a:srgbClr val="000000">
                      <a:alpha val="43137"/>
                    </a:srgbClr>
                  </a:outerShdw>
                </a:effectLst>
                <a:latin typeface="Arial" panose="020B0604020202020204" pitchFamily="34" charset="0"/>
              </a:rPr>
              <a:t>Award-Winning Wellness </a:t>
            </a:r>
            <a:br>
              <a:rPr lang="en-US" sz="1800" dirty="0" smtClean="0">
                <a:effectLst>
                  <a:outerShdw blurRad="38100" dist="38100" dir="2700000" algn="tl">
                    <a:srgbClr val="000000">
                      <a:alpha val="43137"/>
                    </a:srgbClr>
                  </a:outerShdw>
                </a:effectLst>
                <a:latin typeface="Arial" panose="020B0604020202020204" pitchFamily="34" charset="0"/>
              </a:rPr>
            </a:br>
            <a:r>
              <a:rPr lang="en-US" sz="1800" dirty="0" smtClean="0">
                <a:effectLst>
                  <a:outerShdw blurRad="38100" dist="38100" dir="2700000" algn="tl">
                    <a:srgbClr val="000000">
                      <a:alpha val="43137"/>
                    </a:srgbClr>
                  </a:outerShdw>
                </a:effectLst>
                <a:latin typeface="Arial" panose="020B0604020202020204" pitchFamily="34" charset="0"/>
              </a:rPr>
              <a:t>Programs</a:t>
            </a:r>
            <a:endParaRPr lang="en-US" sz="1800" dirty="0">
              <a:effectLst>
                <a:outerShdw blurRad="38100" dist="38100" dir="2700000" algn="tl">
                  <a:srgbClr val="000000">
                    <a:alpha val="43137"/>
                  </a:srgbClr>
                </a:outerShdw>
              </a:effectLst>
              <a:latin typeface="Arial" panose="020B0604020202020204" pitchFamily="34" charset="0"/>
            </a:endParaRPr>
          </a:p>
        </p:txBody>
      </p:sp>
      <p:sp>
        <p:nvSpPr>
          <p:cNvPr id="18" name="TextBox 17"/>
          <p:cNvSpPr txBox="1"/>
          <p:nvPr/>
        </p:nvSpPr>
        <p:spPr>
          <a:xfrm>
            <a:off x="3145169" y="4554553"/>
            <a:ext cx="1537186" cy="923330"/>
          </a:xfrm>
          <a:prstGeom prst="rect">
            <a:avLst/>
          </a:prstGeom>
          <a:noFill/>
        </p:spPr>
        <p:txBody>
          <a:bodyPr wrap="square" rtlCol="0">
            <a:spAutoFit/>
          </a:bodyPr>
          <a:lstStyle/>
          <a:p>
            <a:pPr algn="ctr"/>
            <a:r>
              <a:rPr lang="en-US" sz="1800" dirty="0" smtClean="0">
                <a:effectLst>
                  <a:outerShdw blurRad="38100" dist="38100" dir="2700000" algn="tl">
                    <a:srgbClr val="000000">
                      <a:alpha val="43137"/>
                    </a:srgbClr>
                  </a:outerShdw>
                </a:effectLst>
                <a:latin typeface="Arial" panose="020B0604020202020204" pitchFamily="34" charset="0"/>
              </a:rPr>
              <a:t>Same </a:t>
            </a:r>
            <a:br>
              <a:rPr lang="en-US" sz="1800" dirty="0" smtClean="0">
                <a:effectLst>
                  <a:outerShdw blurRad="38100" dist="38100" dir="2700000" algn="tl">
                    <a:srgbClr val="000000">
                      <a:alpha val="43137"/>
                    </a:srgbClr>
                  </a:outerShdw>
                </a:effectLst>
                <a:latin typeface="Arial" panose="020B0604020202020204" pitchFamily="34" charset="0"/>
              </a:rPr>
            </a:br>
            <a:r>
              <a:rPr lang="en-US" sz="1800" dirty="0" smtClean="0">
                <a:effectLst>
                  <a:outerShdw blurRad="38100" dist="38100" dir="2700000" algn="tl">
                    <a:srgbClr val="000000">
                      <a:alpha val="43137"/>
                    </a:srgbClr>
                  </a:outerShdw>
                </a:effectLst>
                <a:latin typeface="Arial" panose="020B0604020202020204" pitchFamily="34" charset="0"/>
              </a:rPr>
              <a:t>Provider Networks</a:t>
            </a:r>
            <a:endParaRPr lang="en-US" sz="1800" dirty="0">
              <a:effectLst>
                <a:outerShdw blurRad="38100" dist="38100" dir="2700000" algn="tl">
                  <a:srgbClr val="000000">
                    <a:alpha val="43137"/>
                  </a:srgbClr>
                </a:outerShdw>
              </a:effectLst>
              <a:latin typeface="Arial" panose="020B0604020202020204" pitchFamily="34" charset="0"/>
            </a:endParaRPr>
          </a:p>
        </p:txBody>
      </p:sp>
      <p:sp>
        <p:nvSpPr>
          <p:cNvPr id="19" name="TextBox 18"/>
          <p:cNvSpPr txBox="1"/>
          <p:nvPr/>
        </p:nvSpPr>
        <p:spPr>
          <a:xfrm>
            <a:off x="1672872" y="3487787"/>
            <a:ext cx="1916516" cy="923330"/>
          </a:xfrm>
          <a:prstGeom prst="rect">
            <a:avLst/>
          </a:prstGeom>
          <a:noFill/>
        </p:spPr>
        <p:txBody>
          <a:bodyPr wrap="square" rtlCol="0">
            <a:spAutoFit/>
          </a:bodyPr>
          <a:lstStyle/>
          <a:p>
            <a:pPr algn="ctr"/>
            <a:r>
              <a:rPr lang="en-US" sz="1800" dirty="0" smtClean="0">
                <a:effectLst>
                  <a:outerShdw blurRad="38100" dist="38100" dir="2700000" algn="tl">
                    <a:srgbClr val="000000">
                      <a:alpha val="43137"/>
                    </a:srgbClr>
                  </a:outerShdw>
                </a:effectLst>
                <a:latin typeface="Arial" panose="020B0604020202020204" pitchFamily="34" charset="0"/>
              </a:rPr>
              <a:t>Same </a:t>
            </a:r>
            <a:br>
              <a:rPr lang="en-US" sz="1800" dirty="0" smtClean="0">
                <a:effectLst>
                  <a:outerShdw blurRad="38100" dist="38100" dir="2700000" algn="tl">
                    <a:srgbClr val="000000">
                      <a:alpha val="43137"/>
                    </a:srgbClr>
                  </a:outerShdw>
                </a:effectLst>
                <a:latin typeface="Arial" panose="020B0604020202020204" pitchFamily="34" charset="0"/>
              </a:rPr>
            </a:br>
            <a:r>
              <a:rPr lang="en-US" sz="1800" dirty="0" smtClean="0">
                <a:effectLst>
                  <a:outerShdw blurRad="38100" dist="38100" dir="2700000" algn="tl">
                    <a:srgbClr val="000000">
                      <a:alpha val="43137"/>
                    </a:srgbClr>
                  </a:outerShdw>
                </a:effectLst>
                <a:latin typeface="Arial" panose="020B0604020202020204" pitchFamily="34" charset="0"/>
              </a:rPr>
              <a:t>Health Plan</a:t>
            </a:r>
            <a:br>
              <a:rPr lang="en-US" sz="1800" dirty="0" smtClean="0">
                <a:effectLst>
                  <a:outerShdw blurRad="38100" dist="38100" dir="2700000" algn="tl">
                    <a:srgbClr val="000000">
                      <a:alpha val="43137"/>
                    </a:srgbClr>
                  </a:outerShdw>
                </a:effectLst>
                <a:latin typeface="Arial" panose="020B0604020202020204" pitchFamily="34" charset="0"/>
              </a:rPr>
            </a:br>
            <a:r>
              <a:rPr lang="en-US" sz="1800" dirty="0" smtClean="0">
                <a:effectLst>
                  <a:outerShdw blurRad="38100" dist="38100" dir="2700000" algn="tl">
                    <a:srgbClr val="000000">
                      <a:alpha val="43137"/>
                    </a:srgbClr>
                  </a:outerShdw>
                </a:effectLst>
                <a:latin typeface="Arial" panose="020B0604020202020204" pitchFamily="34" charset="0"/>
              </a:rPr>
              <a:t>Partners</a:t>
            </a:r>
            <a:endParaRPr lang="en-US" sz="1800" dirty="0">
              <a:effectLst>
                <a:outerShdw blurRad="38100" dist="38100" dir="2700000" algn="tl">
                  <a:srgbClr val="000000">
                    <a:alpha val="43137"/>
                  </a:srgbClr>
                </a:outerShdw>
              </a:effectLst>
              <a:latin typeface="Arial" panose="020B0604020202020204" pitchFamily="34" charset="0"/>
            </a:endParaRPr>
          </a:p>
        </p:txBody>
      </p:sp>
      <p:sp>
        <p:nvSpPr>
          <p:cNvPr id="20" name="TextBox 19"/>
          <p:cNvSpPr txBox="1"/>
          <p:nvPr/>
        </p:nvSpPr>
        <p:spPr>
          <a:xfrm>
            <a:off x="6023646" y="3446843"/>
            <a:ext cx="1700107" cy="923330"/>
          </a:xfrm>
          <a:prstGeom prst="rect">
            <a:avLst/>
          </a:prstGeom>
          <a:noFill/>
        </p:spPr>
        <p:txBody>
          <a:bodyPr wrap="square" rtlCol="0">
            <a:spAutoFit/>
          </a:bodyPr>
          <a:lstStyle/>
          <a:p>
            <a:pPr algn="ctr"/>
            <a:r>
              <a:rPr lang="en-US" sz="1800" dirty="0" smtClean="0">
                <a:effectLst>
                  <a:outerShdw blurRad="38100" dist="38100" dir="2700000" algn="tl">
                    <a:srgbClr val="000000">
                      <a:alpha val="43137"/>
                    </a:srgbClr>
                  </a:outerShdw>
                </a:effectLst>
                <a:latin typeface="Arial" panose="020B0604020202020204" pitchFamily="34" charset="0"/>
              </a:rPr>
              <a:t>Same </a:t>
            </a:r>
            <a:br>
              <a:rPr lang="en-US" sz="1800" dirty="0" smtClean="0">
                <a:effectLst>
                  <a:outerShdw blurRad="38100" dist="38100" dir="2700000" algn="tl">
                    <a:srgbClr val="000000">
                      <a:alpha val="43137"/>
                    </a:srgbClr>
                  </a:outerShdw>
                </a:effectLst>
                <a:latin typeface="Arial" panose="020B0604020202020204" pitchFamily="34" charset="0"/>
              </a:rPr>
            </a:br>
            <a:r>
              <a:rPr lang="en-US" sz="1800" dirty="0" smtClean="0">
                <a:effectLst>
                  <a:outerShdw blurRad="38100" dist="38100" dir="2700000" algn="tl">
                    <a:srgbClr val="000000">
                      <a:alpha val="43137"/>
                    </a:srgbClr>
                  </a:outerShdw>
                </a:effectLst>
                <a:latin typeface="Arial" panose="020B0604020202020204" pitchFamily="34" charset="0"/>
              </a:rPr>
              <a:t>Wellness Incentives</a:t>
            </a:r>
            <a:endParaRPr lang="en-US" sz="1800" dirty="0">
              <a:effectLst>
                <a:outerShdw blurRad="38100" dist="38100" dir="2700000" algn="tl">
                  <a:srgbClr val="000000">
                    <a:alpha val="43137"/>
                  </a:srgbClr>
                </a:outerShdw>
              </a:effectLst>
              <a:latin typeface="Arial" panose="020B0604020202020204" pitchFamily="34" charset="0"/>
            </a:endParaRPr>
          </a:p>
        </p:txBody>
      </p:sp>
      <p:sp>
        <p:nvSpPr>
          <p:cNvPr id="6" name="Rounded Rectangle 5"/>
          <p:cNvSpPr/>
          <p:nvPr/>
        </p:nvSpPr>
        <p:spPr>
          <a:xfrm>
            <a:off x="546975" y="1687197"/>
            <a:ext cx="2985547" cy="1232297"/>
          </a:xfrm>
          <a:prstGeom prst="roundRect">
            <a:avLst>
              <a:gd name="adj" fmla="val 10992"/>
            </a:avLst>
          </a:prstGeom>
          <a:solidFill>
            <a:srgbClr val="FFFFFF"/>
          </a:solidFill>
          <a:ln>
            <a:solidFill>
              <a:schemeClr val="bg1">
                <a:lumMod val="50000"/>
                <a:lumOff val="50000"/>
              </a:schemeClr>
            </a:solidFill>
          </a:ln>
        </p:spPr>
        <p:txBody>
          <a:bodyPr wrap="square" rIns="0">
            <a:spAutoFit/>
          </a:bodyPr>
          <a:lstStyle/>
          <a:p>
            <a:pPr marL="177800" lvl="1" indent="-177800">
              <a:spcBef>
                <a:spcPts val="0"/>
              </a:spcBef>
              <a:spcAft>
                <a:spcPts val="200"/>
              </a:spcAft>
              <a:buFont typeface="Arial" panose="020B0604020202020204" pitchFamily="34" charset="0"/>
              <a:buChar char="•"/>
              <a:defRPr/>
            </a:pPr>
            <a:r>
              <a:rPr lang="en-US" sz="1600" b="0" dirty="0" smtClean="0">
                <a:solidFill>
                  <a:schemeClr val="bg1"/>
                </a:solidFill>
                <a:latin typeface="Calibri" panose="020F0502020204030204" pitchFamily="34" charset="0"/>
              </a:rPr>
              <a:t>BCBSIL or </a:t>
            </a:r>
            <a:r>
              <a:rPr lang="en-US" sz="1600" b="0" dirty="0" err="1" smtClean="0">
                <a:solidFill>
                  <a:schemeClr val="bg1"/>
                </a:solidFill>
                <a:latin typeface="Calibri" panose="020F0502020204030204" pitchFamily="34" charset="0"/>
              </a:rPr>
              <a:t>UnitedHealthcare</a:t>
            </a:r>
            <a:endParaRPr lang="en-US" sz="1600" b="0" dirty="0">
              <a:solidFill>
                <a:schemeClr val="bg1"/>
              </a:solidFill>
              <a:latin typeface="Calibri" panose="020F0502020204030204" pitchFamily="34" charset="0"/>
            </a:endParaRPr>
          </a:p>
          <a:p>
            <a:pPr marL="177800" lvl="1" indent="-177800">
              <a:spcBef>
                <a:spcPts val="0"/>
              </a:spcBef>
              <a:spcAft>
                <a:spcPts val="200"/>
              </a:spcAft>
              <a:buFont typeface="Arial" panose="020B0604020202020204" pitchFamily="34" charset="0"/>
              <a:buChar char="•"/>
              <a:defRPr/>
            </a:pPr>
            <a:r>
              <a:rPr lang="en-US" sz="1600" b="0" dirty="0" err="1" smtClean="0">
                <a:solidFill>
                  <a:schemeClr val="bg1"/>
                </a:solidFill>
                <a:latin typeface="Calibri" panose="020F0502020204030204" pitchFamily="34" charset="0"/>
              </a:rPr>
              <a:t>OptumRx</a:t>
            </a:r>
            <a:r>
              <a:rPr lang="en-US" sz="1600" b="0" dirty="0" smtClean="0">
                <a:solidFill>
                  <a:schemeClr val="bg1"/>
                </a:solidFill>
                <a:latin typeface="Calibri" panose="020F0502020204030204" pitchFamily="34" charset="0"/>
              </a:rPr>
              <a:t> (formerly Catamaran)</a:t>
            </a:r>
            <a:endParaRPr lang="en-US" sz="1600" b="0" dirty="0">
              <a:solidFill>
                <a:schemeClr val="bg1"/>
              </a:solidFill>
              <a:latin typeface="Calibri" panose="020F0502020204030204" pitchFamily="34" charset="0"/>
            </a:endParaRPr>
          </a:p>
          <a:p>
            <a:pPr marL="177800" lvl="1" indent="-177800">
              <a:spcBef>
                <a:spcPts val="0"/>
              </a:spcBef>
              <a:spcAft>
                <a:spcPts val="200"/>
              </a:spcAft>
              <a:buFont typeface="Arial" panose="020B0604020202020204" pitchFamily="34" charset="0"/>
              <a:buChar char="•"/>
              <a:defRPr/>
            </a:pPr>
            <a:r>
              <a:rPr lang="en-US" sz="1600" b="0" dirty="0">
                <a:solidFill>
                  <a:schemeClr val="bg1"/>
                </a:solidFill>
                <a:latin typeface="Calibri" panose="020F0502020204030204" pitchFamily="34" charset="0"/>
              </a:rPr>
              <a:t>United Behavioral Health</a:t>
            </a:r>
          </a:p>
          <a:p>
            <a:pPr marL="177800" lvl="1" indent="-177800">
              <a:spcBef>
                <a:spcPts val="0"/>
              </a:spcBef>
              <a:spcAft>
                <a:spcPts val="800"/>
              </a:spcAft>
              <a:buFont typeface="Arial" panose="020B0604020202020204" pitchFamily="34" charset="0"/>
              <a:buChar char="•"/>
              <a:defRPr/>
            </a:pPr>
            <a:r>
              <a:rPr lang="en-US" sz="1600" b="0" dirty="0">
                <a:solidFill>
                  <a:schemeClr val="bg1"/>
                </a:solidFill>
                <a:latin typeface="Calibri" panose="020F0502020204030204" pitchFamily="34" charset="0"/>
              </a:rPr>
              <a:t>VSP and CIGNA</a:t>
            </a:r>
          </a:p>
        </p:txBody>
      </p:sp>
      <p:sp>
        <p:nvSpPr>
          <p:cNvPr id="7" name="Rounded Rectangle 6"/>
          <p:cNvSpPr/>
          <p:nvPr/>
        </p:nvSpPr>
        <p:spPr>
          <a:xfrm>
            <a:off x="582210" y="5822890"/>
            <a:ext cx="2562959" cy="618708"/>
          </a:xfrm>
          <a:prstGeom prst="roundRect">
            <a:avLst>
              <a:gd name="adj" fmla="val 10168"/>
            </a:avLst>
          </a:prstGeom>
          <a:solidFill>
            <a:srgbClr val="FFFFFF"/>
          </a:solidFill>
          <a:ln>
            <a:solidFill>
              <a:schemeClr val="bg1">
                <a:lumMod val="50000"/>
                <a:lumOff val="50000"/>
              </a:schemeClr>
            </a:solidFill>
          </a:ln>
        </p:spPr>
        <p:txBody>
          <a:bodyPr wrap="square" rIns="0">
            <a:spAutoFit/>
          </a:bodyPr>
          <a:lstStyle/>
          <a:p>
            <a:pPr marL="231775" lvl="1" indent="-225425">
              <a:spcBef>
                <a:spcPts val="0"/>
              </a:spcBef>
              <a:spcAft>
                <a:spcPts val="800"/>
              </a:spcAft>
              <a:buFont typeface="Arial" panose="020B0604020202020204" pitchFamily="34" charset="0"/>
              <a:buChar char="•"/>
              <a:defRPr/>
            </a:pPr>
            <a:r>
              <a:rPr lang="en-US" sz="1600" b="0" dirty="0">
                <a:solidFill>
                  <a:schemeClr val="bg1"/>
                </a:solidFill>
                <a:latin typeface="Calibri" panose="020F0502020204030204" pitchFamily="34" charset="0"/>
              </a:rPr>
              <a:t>No narrow networks or restrictive formularies</a:t>
            </a:r>
          </a:p>
        </p:txBody>
      </p:sp>
      <p:sp>
        <p:nvSpPr>
          <p:cNvPr id="21" name="Rounded Rectangle 20"/>
          <p:cNvSpPr/>
          <p:nvPr/>
        </p:nvSpPr>
        <p:spPr>
          <a:xfrm>
            <a:off x="6163143" y="5762432"/>
            <a:ext cx="2710040" cy="871180"/>
          </a:xfrm>
          <a:prstGeom prst="roundRect">
            <a:avLst>
              <a:gd name="adj" fmla="val 8229"/>
            </a:avLst>
          </a:prstGeom>
          <a:solidFill>
            <a:srgbClr val="FFFFFF"/>
          </a:solidFill>
          <a:ln>
            <a:solidFill>
              <a:schemeClr val="bg1">
                <a:lumMod val="50000"/>
                <a:lumOff val="50000"/>
              </a:schemeClr>
            </a:solidFill>
          </a:ln>
        </p:spPr>
        <p:txBody>
          <a:bodyPr wrap="square" rIns="0">
            <a:spAutoFit/>
          </a:bodyPr>
          <a:lstStyle/>
          <a:p>
            <a:pPr marL="231775" lvl="1" indent="-231775">
              <a:spcBef>
                <a:spcPts val="0"/>
              </a:spcBef>
              <a:spcAft>
                <a:spcPts val="800"/>
              </a:spcAft>
              <a:buFont typeface="Arial" panose="020B0604020202020204" pitchFamily="34" charset="0"/>
              <a:buChar char="•"/>
              <a:defRPr/>
            </a:pPr>
            <a:r>
              <a:rPr lang="en-US" sz="1600" b="0" dirty="0">
                <a:solidFill>
                  <a:schemeClr val="bg1"/>
                </a:solidFill>
                <a:latin typeface="Calibri" panose="020F0502020204030204" pitchFamily="34" charset="0"/>
              </a:rPr>
              <a:t>WebMD, Virgin Pulse, Quest, </a:t>
            </a:r>
            <a:r>
              <a:rPr lang="en-US" sz="1600" b="0" dirty="0" err="1">
                <a:solidFill>
                  <a:schemeClr val="bg1"/>
                </a:solidFill>
                <a:latin typeface="Calibri" panose="020F0502020204030204" pitchFamily="34" charset="0"/>
              </a:rPr>
              <a:t>Evive</a:t>
            </a:r>
            <a:r>
              <a:rPr lang="en-US" sz="1600" b="0" dirty="0">
                <a:solidFill>
                  <a:schemeClr val="bg1"/>
                </a:solidFill>
                <a:latin typeface="Calibri" panose="020F0502020204030204" pitchFamily="34" charset="0"/>
              </a:rPr>
              <a:t> Health </a:t>
            </a:r>
            <a:r>
              <a:rPr lang="en-US" sz="1600" b="0" dirty="0" smtClean="0">
                <a:solidFill>
                  <a:schemeClr val="bg1"/>
                </a:solidFill>
                <a:latin typeface="Calibri" panose="020F0502020204030204" pitchFamily="34" charset="0"/>
              </a:rPr>
              <a:t/>
            </a:r>
            <a:br>
              <a:rPr lang="en-US" sz="1600" b="0" dirty="0" smtClean="0">
                <a:solidFill>
                  <a:schemeClr val="bg1"/>
                </a:solidFill>
                <a:latin typeface="Calibri" panose="020F0502020204030204" pitchFamily="34" charset="0"/>
              </a:rPr>
            </a:br>
            <a:r>
              <a:rPr lang="en-US" sz="1600" b="0" dirty="0" smtClean="0">
                <a:solidFill>
                  <a:schemeClr val="bg1"/>
                </a:solidFill>
                <a:latin typeface="Calibri" panose="020F0502020204030204" pitchFamily="34" charset="0"/>
              </a:rPr>
              <a:t>and </a:t>
            </a:r>
            <a:r>
              <a:rPr lang="en-US" sz="1600" b="0" dirty="0">
                <a:solidFill>
                  <a:schemeClr val="bg1"/>
                </a:solidFill>
                <a:latin typeface="Calibri" panose="020F0502020204030204" pitchFamily="34" charset="0"/>
              </a:rPr>
              <a:t>more</a:t>
            </a:r>
          </a:p>
        </p:txBody>
      </p:sp>
      <p:sp>
        <p:nvSpPr>
          <p:cNvPr id="22" name="Rounded Rectangle 21"/>
          <p:cNvSpPr/>
          <p:nvPr/>
        </p:nvSpPr>
        <p:spPr>
          <a:xfrm>
            <a:off x="5285792" y="1685503"/>
            <a:ext cx="3312297" cy="1145530"/>
          </a:xfrm>
          <a:prstGeom prst="roundRect">
            <a:avLst>
              <a:gd name="adj" fmla="val 7152"/>
            </a:avLst>
          </a:prstGeom>
          <a:solidFill>
            <a:srgbClr val="FFFFFF"/>
          </a:solidFill>
          <a:ln>
            <a:solidFill>
              <a:schemeClr val="bg1">
                <a:lumMod val="50000"/>
                <a:lumOff val="50000"/>
              </a:schemeClr>
            </a:solidFill>
          </a:ln>
        </p:spPr>
        <p:txBody>
          <a:bodyPr wrap="square">
            <a:spAutoFit/>
          </a:bodyPr>
          <a:lstStyle/>
          <a:p>
            <a:pPr marL="231775" lvl="1" indent="-231775">
              <a:spcBef>
                <a:spcPts val="0"/>
              </a:spcBef>
              <a:spcAft>
                <a:spcPts val="200"/>
              </a:spcAft>
              <a:buFont typeface="Arial" panose="020B0604020202020204" pitchFamily="34" charset="0"/>
              <a:buChar char="•"/>
              <a:defRPr/>
            </a:pPr>
            <a:r>
              <a:rPr lang="en-US" sz="1600" b="0" dirty="0" err="1">
                <a:solidFill>
                  <a:schemeClr val="bg1"/>
                </a:solidFill>
                <a:latin typeface="Calibri" panose="020F0502020204030204" pitchFamily="34" charset="0"/>
              </a:rPr>
              <a:t>HealthCash</a:t>
            </a:r>
            <a:r>
              <a:rPr lang="en-US" sz="1600" b="0" dirty="0">
                <a:solidFill>
                  <a:schemeClr val="bg1"/>
                </a:solidFill>
                <a:latin typeface="Calibri" panose="020F0502020204030204" pitchFamily="34" charset="0"/>
              </a:rPr>
              <a:t> for activity, screening and Wellness Points</a:t>
            </a:r>
          </a:p>
          <a:p>
            <a:pPr marL="231775" lvl="1" indent="-231775">
              <a:spcBef>
                <a:spcPts val="0"/>
              </a:spcBef>
              <a:spcAft>
                <a:spcPts val="200"/>
              </a:spcAft>
              <a:buFont typeface="Arial" panose="020B0604020202020204" pitchFamily="34" charset="0"/>
              <a:buChar char="•"/>
              <a:defRPr/>
            </a:pPr>
            <a:r>
              <a:rPr lang="en-US" sz="1600" b="0" dirty="0">
                <a:solidFill>
                  <a:schemeClr val="bg1"/>
                </a:solidFill>
                <a:latin typeface="Calibri" panose="020F0502020204030204" pitchFamily="34" charset="0"/>
              </a:rPr>
              <a:t>Avoid higher </a:t>
            </a:r>
            <a:r>
              <a:rPr lang="en-US" sz="1600" b="0" dirty="0" smtClean="0">
                <a:solidFill>
                  <a:schemeClr val="bg1"/>
                </a:solidFill>
                <a:latin typeface="Calibri" panose="020F0502020204030204" pitchFamily="34" charset="0"/>
              </a:rPr>
              <a:t>deductible</a:t>
            </a:r>
            <a:br>
              <a:rPr lang="en-US" sz="1600" b="0" dirty="0" smtClean="0">
                <a:solidFill>
                  <a:schemeClr val="bg1"/>
                </a:solidFill>
                <a:latin typeface="Calibri" panose="020F0502020204030204" pitchFamily="34" charset="0"/>
              </a:rPr>
            </a:br>
            <a:r>
              <a:rPr lang="en-US" sz="1600" b="0" dirty="0" smtClean="0">
                <a:solidFill>
                  <a:schemeClr val="bg1"/>
                </a:solidFill>
                <a:latin typeface="Calibri" panose="020F0502020204030204" pitchFamily="34" charset="0"/>
              </a:rPr>
              <a:t>by </a:t>
            </a:r>
            <a:r>
              <a:rPr lang="en-US" sz="1600" b="0" dirty="0">
                <a:solidFill>
                  <a:schemeClr val="bg1"/>
                </a:solidFill>
                <a:latin typeface="Calibri" panose="020F0502020204030204" pitchFamily="34" charset="0"/>
              </a:rPr>
              <a:t>taking HQ</a:t>
            </a:r>
          </a:p>
        </p:txBody>
      </p:sp>
      <p:sp>
        <p:nvSpPr>
          <p:cNvPr id="15" name="Up Arrow 14"/>
          <p:cNvSpPr/>
          <p:nvPr/>
        </p:nvSpPr>
        <p:spPr bwMode="auto">
          <a:xfrm rot="8620879">
            <a:off x="6484622" y="5323323"/>
            <a:ext cx="551682" cy="333460"/>
          </a:xfrm>
          <a:prstGeom prst="upArrow">
            <a:avLst>
              <a:gd name="adj1" fmla="val 4000"/>
              <a:gd name="adj2" fmla="val 50000"/>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
        <p:nvSpPr>
          <p:cNvPr id="16" name="Up Arrow 15"/>
          <p:cNvSpPr/>
          <p:nvPr/>
        </p:nvSpPr>
        <p:spPr bwMode="auto">
          <a:xfrm rot="13421628">
            <a:off x="2541070" y="5341363"/>
            <a:ext cx="551682" cy="333460"/>
          </a:xfrm>
          <a:prstGeom prst="upArrow">
            <a:avLst>
              <a:gd name="adj1" fmla="val 4000"/>
              <a:gd name="adj2" fmla="val 50000"/>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FF"/>
              </a:solidFill>
              <a:effectLst/>
              <a:latin typeface="Times New Roman" pitchFamily="18" charset="0"/>
            </a:endParaRPr>
          </a:p>
        </p:txBody>
      </p:sp>
    </p:spTree>
    <p:extLst>
      <p:ext uri="{BB962C8B-B14F-4D97-AF65-F5344CB8AC3E}">
        <p14:creationId xmlns:p14="http://schemas.microsoft.com/office/powerpoint/2010/main" val="3081486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Centennial_PPT_Temp_DarkBackground">
  <a:themeElements>
    <a:clrScheme name="Centennial_PPT_Temp_DarkBackground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Centennial_PPT_Temp_DarkBackground">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FF"/>
            </a:solidFill>
            <a:effectLst/>
            <a:latin typeface="Times New Roman" pitchFamily="18"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FF"/>
            </a:solidFill>
            <a:effectLst/>
            <a:latin typeface="Times New Roman" pitchFamily="18" charset="0"/>
          </a:defRPr>
        </a:defPPr>
      </a:lstStyle>
    </a:lnDef>
  </a:objectDefaults>
  <a:extraClrSchemeLst>
    <a:extraClrScheme>
      <a:clrScheme name="Centennial_PPT_Temp_DarkBackground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Centennial_PPT_Temp_DarkBackground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Centennial_PPT_Temp_DarkBackground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Centennial_PPT_Temp_DarkBackground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Centennial_PPT_Temp_DarkBackground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Centennial_PPT_Temp_DarkBackground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Centennial_PPT_Temp_DarkBackground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entennial_PPT_Temp_DarkBackground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themeOverride>
</file>

<file path=ppt/theme/themeOverride2.xml><?xml version="1.0" encoding="utf-8"?>
<a:themeOverride xmlns:a="http://schemas.openxmlformats.org/drawingml/2006/main">
  <a:clrScheme name="Centennial_PPT_Temp_DarkBackground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themeOverride>
</file>

<file path=ppt/theme/themeOverride3.xml><?xml version="1.0" encoding="utf-8"?>
<a:themeOverride xmlns:a="http://schemas.openxmlformats.org/drawingml/2006/main">
  <a:clrScheme name="Centennial_PPT_Temp_DarkBackground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Centennial_PPT_Temp_DarkBackground</Template>
  <TotalTime>16563</TotalTime>
  <Words>4983</Words>
  <Application>Microsoft Office PowerPoint</Application>
  <PresentationFormat>On-screen Show (4:3)</PresentationFormat>
  <Paragraphs>997</Paragraphs>
  <Slides>74</Slides>
  <Notes>32</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Centennial_PPT_Temp_DarkBackground</vt:lpstr>
      <vt:lpstr>HealthFlex Exchange</vt:lpstr>
      <vt:lpstr>Agenda</vt:lpstr>
      <vt:lpstr>PowerPoint Presentation</vt:lpstr>
      <vt:lpstr>What Is HealthFlex Exchange?</vt:lpstr>
      <vt:lpstr>Changing Health Care Landscape  </vt:lpstr>
      <vt:lpstr>PowerPoint Presentation</vt:lpstr>
      <vt:lpstr>HealthFlex Strategic Direction  </vt:lpstr>
      <vt:lpstr>PowerPoint Presentation</vt:lpstr>
      <vt:lpstr>PowerPoint Presentation</vt:lpstr>
      <vt:lpstr>PowerPoint Presentation</vt:lpstr>
      <vt:lpstr>HealthFlex Exchange— Not a Government Exchange</vt:lpstr>
      <vt:lpstr>PowerPoint Presentation</vt:lpstr>
      <vt:lpstr>PowerPoint Presentation</vt:lpstr>
      <vt:lpstr>Included in All HealthFlex Plans</vt:lpstr>
      <vt:lpstr>Types of Medical Plans</vt:lpstr>
      <vt:lpstr>PPO vs. CDHP vs. HDHP—  Health Accounts Comparison</vt:lpstr>
      <vt:lpstr>“Gold” Plans: At A Glance</vt:lpstr>
      <vt:lpstr>“Silver” Plans—At A Glance</vt:lpstr>
      <vt:lpstr>Benefits Summary Deductible, Co-insurance and OOP Maximum</vt:lpstr>
      <vt:lpstr>PowerPoint Presentation</vt:lpstr>
      <vt:lpstr>PowerPoint Presentation</vt:lpstr>
      <vt:lpstr>PowerPoint Presentation</vt:lpstr>
      <vt:lpstr>Low Utilization Claim Example Participant-Only Coverage</vt:lpstr>
      <vt:lpstr>Dental and Vision Plan Choices</vt:lpstr>
      <vt:lpstr>PowerPoint Presentation</vt:lpstr>
      <vt:lpstr>What Is a “Defined Contribution” (DC)?</vt:lpstr>
      <vt:lpstr>DC—New Approach to Employer Cost Share</vt:lpstr>
      <vt:lpstr>DC Helps You Pay for Plan </vt:lpstr>
      <vt:lpstr>DC/Premium—Aggregate View &lt;Conference Name&gt;</vt:lpstr>
      <vt:lpstr>Low Utilization Claim Example Participant-Only—&lt;Conference Name&gt;</vt:lpstr>
      <vt:lpstr>PowerPoint Presentation</vt:lpstr>
      <vt:lpstr>Health Accounts—Overview</vt:lpstr>
      <vt:lpstr>HRA vs. HSA—Similarities</vt:lpstr>
      <vt:lpstr>HRA vs. HSA—Funding</vt:lpstr>
      <vt:lpstr>HRA vs. HSA— Expenses and Compatibility</vt:lpstr>
      <vt:lpstr>HRA vs HSA—  Carryover and Termination</vt:lpstr>
      <vt:lpstr>PowerPoint Presentation</vt:lpstr>
      <vt:lpstr>Key Considerations— Shopping for Coverage</vt:lpstr>
      <vt:lpstr>Decision Supports Summary— General Board</vt:lpstr>
      <vt:lpstr>PowerPoint Presentation</vt:lpstr>
      <vt:lpstr>PowerPoint Presentation</vt:lpstr>
      <vt:lpstr>HealthFlex/WebMD Website</vt:lpstr>
      <vt:lpstr>PowerPoint Presentation</vt:lpstr>
      <vt:lpstr>PowerPoint Presentation</vt:lpstr>
      <vt:lpstr>Coverage Advisor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WebMD—Details and FAQs</vt:lpstr>
      <vt:lpstr>WebMD—HealthFlex Vendor Links</vt:lpstr>
      <vt:lpstr>WebMD—HealthFlex Plan Benefits</vt:lpstr>
      <vt:lpstr>Businessolver Telephonic Support</vt:lpstr>
      <vt:lpstr>Additional Conference Supports</vt:lpstr>
      <vt:lpstr>PowerPoint Presentation</vt:lpstr>
      <vt:lpstr>Annual Election (AE) November 4–19</vt:lpstr>
      <vt:lpstr>AE—MyChoice  Online or Telephone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vt:lpstr>
      <vt:lpstr>HealthFlex Exchange—  Helps Church, Conference, You!</vt:lpstr>
      <vt:lpstr>PowerPoint Presentation</vt:lpstr>
    </vt:vector>
  </TitlesOfParts>
  <Company>GBOP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as Wholeness Workshop</dc:title>
  <dc:creator>LKENNEDY</dc:creator>
  <cp:lastModifiedBy>Persivale, Caroline (Carrie)</cp:lastModifiedBy>
  <cp:revision>1398</cp:revision>
  <cp:lastPrinted>2015-08-31T16:43:21Z</cp:lastPrinted>
  <dcterms:created xsi:type="dcterms:W3CDTF">2008-07-17T18:40:03Z</dcterms:created>
  <dcterms:modified xsi:type="dcterms:W3CDTF">2015-09-03T14:42:00Z</dcterms:modified>
</cp:coreProperties>
</file>